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comments/comment8.xml" ContentType="application/vnd.openxmlformats-officedocument.presentationml.comments+xml"/>
  <Override PartName="/ppt/notesSlides/notesSlide11.xml" ContentType="application/vnd.openxmlformats-officedocument.presentationml.notesSlide+xml"/>
  <Override PartName="/ppt/comments/comment9.xml" ContentType="application/vnd.openxmlformats-officedocument.presentationml.comments+xml"/>
  <Override PartName="/ppt/notesSlides/notesSlide12.xml" ContentType="application/vnd.openxmlformats-officedocument.presentationml.notesSlide+xml"/>
  <Override PartName="/ppt/comments/comment10.xml" ContentType="application/vnd.openxmlformats-officedocument.presentationml.comments+xml"/>
  <Override PartName="/ppt/notesSlides/notesSlide13.xml" ContentType="application/vnd.openxmlformats-officedocument.presentationml.notesSlide+xml"/>
  <Override PartName="/ppt/comments/comment11.xml" ContentType="application/vnd.openxmlformats-officedocument.presentationml.comments+xml"/>
  <Override PartName="/ppt/notesSlides/notesSlide14.xml" ContentType="application/vnd.openxmlformats-officedocument.presentationml.notesSlide+xml"/>
  <Override PartName="/ppt/comments/comment12.xml" ContentType="application/vnd.openxmlformats-officedocument.presentationml.comments+xml"/>
  <Override PartName="/ppt/notesSlides/notesSlide15.xml" ContentType="application/vnd.openxmlformats-officedocument.presentationml.notesSlide+xml"/>
  <Override PartName="/ppt/comments/comment13.xml" ContentType="application/vnd.openxmlformats-officedocument.presentationml.comments+xml"/>
  <Override PartName="/ppt/notesSlides/notesSlide16.xml" ContentType="application/vnd.openxmlformats-officedocument.presentationml.notesSlide+xml"/>
  <Override PartName="/ppt/comments/comment14.xml" ContentType="application/vnd.openxmlformats-officedocument.presentationml.comments+xml"/>
  <Override PartName="/ppt/notesSlides/notesSlide17.xml" ContentType="application/vnd.openxmlformats-officedocument.presentationml.notesSlide+xml"/>
  <Override PartName="/ppt/comments/comment15.xml" ContentType="application/vnd.openxmlformats-officedocument.presentationml.comments+xml"/>
  <Override PartName="/ppt/notesSlides/notesSlide18.xml" ContentType="application/vnd.openxmlformats-officedocument.presentationml.notesSlide+xml"/>
  <Override PartName="/ppt/comments/comment16.xml" ContentType="application/vnd.openxmlformats-officedocument.presentationml.comments+xml"/>
  <Override PartName="/ppt/notesSlides/notesSlide19.xml" ContentType="application/vnd.openxmlformats-officedocument.presentationml.notesSlide+xml"/>
  <Override PartName="/ppt/comments/comment17.xml" ContentType="application/vnd.openxmlformats-officedocument.presentationml.comments+xml"/>
  <Override PartName="/ppt/notesSlides/notesSlide20.xml" ContentType="application/vnd.openxmlformats-officedocument.presentationml.notesSlide+xml"/>
  <Override PartName="/ppt/comments/comment18.xml" ContentType="application/vnd.openxmlformats-officedocument.presentationml.comments+xml"/>
  <Override PartName="/ppt/notesSlides/notesSlide21.xml" ContentType="application/vnd.openxmlformats-officedocument.presentationml.notesSlide+xml"/>
  <Override PartName="/ppt/comments/comment19.xml" ContentType="application/vnd.openxmlformats-officedocument.presentationml.comments+xml"/>
  <Override PartName="/ppt/notesSlides/notesSlide22.xml" ContentType="application/vnd.openxmlformats-officedocument.presentationml.notesSlide+xml"/>
  <Override PartName="/ppt/comments/comment20.xml" ContentType="application/vnd.openxmlformats-officedocument.presentationml.comments+xml"/>
  <Override PartName="/ppt/notesSlides/notesSlide23.xml" ContentType="application/vnd.openxmlformats-officedocument.presentationml.notesSlide+xml"/>
  <Override PartName="/ppt/comments/comment21.xml" ContentType="application/vnd.openxmlformats-officedocument.presentationml.comments+xml"/>
  <Override PartName="/ppt/notesSlides/notesSlide24.xml" ContentType="application/vnd.openxmlformats-officedocument.presentationml.notesSlide+xml"/>
  <Override PartName="/ppt/comments/comment22.xml" ContentType="application/vnd.openxmlformats-officedocument.presentationml.comments+xml"/>
  <Override PartName="/ppt/notesSlides/notesSlide25.xml" ContentType="application/vnd.openxmlformats-officedocument.presentationml.notesSlide+xml"/>
  <Override PartName="/ppt/comments/comment23.xml" ContentType="application/vnd.openxmlformats-officedocument.presentationml.comments+xml"/>
  <Override PartName="/ppt/notesSlides/notesSlide26.xml" ContentType="application/vnd.openxmlformats-officedocument.presentationml.notesSlide+xml"/>
  <Override PartName="/ppt/comments/comment24.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5.xml" ContentType="application/vnd.openxmlformats-officedocument.presentationml.comments+xml"/>
  <Override PartName="/ppt/notesSlides/notesSlide29.xml" ContentType="application/vnd.openxmlformats-officedocument.presentationml.notesSlide+xml"/>
  <Override PartName="/ppt/comments/comment26.xml" ContentType="application/vnd.openxmlformats-officedocument.presentationml.comments+xml"/>
  <Override PartName="/ppt/notesSlides/notesSlide30.xml" ContentType="application/vnd.openxmlformats-officedocument.presentationml.notesSlide+xml"/>
  <Override PartName="/ppt/comments/comment27.xml" ContentType="application/vnd.openxmlformats-officedocument.presentationml.comments+xml"/>
  <Override PartName="/ppt/notesSlides/notesSlide31.xml" ContentType="application/vnd.openxmlformats-officedocument.presentationml.notesSlide+xml"/>
  <Override PartName="/ppt/comments/comment28.xml" ContentType="application/vnd.openxmlformats-officedocument.presentationml.comments+xml"/>
  <Override PartName="/ppt/notesSlides/notesSlide32.xml" ContentType="application/vnd.openxmlformats-officedocument.presentationml.notesSlide+xml"/>
  <Override PartName="/ppt/comments/comment29.xml" ContentType="application/vnd.openxmlformats-officedocument.presentationml.comments+xml"/>
  <Override PartName="/ppt/notesSlides/notesSlide33.xml" ContentType="application/vnd.openxmlformats-officedocument.presentationml.notesSlide+xml"/>
  <Override PartName="/ppt/comments/comment30.xml" ContentType="application/vnd.openxmlformats-officedocument.presentationml.comments+xml"/>
  <Override PartName="/ppt/notesSlides/notesSlide34.xml" ContentType="application/vnd.openxmlformats-officedocument.presentationml.notesSlide+xml"/>
  <Override PartName="/ppt/comments/comment31.xml" ContentType="application/vnd.openxmlformats-officedocument.presentationml.comments+xml"/>
  <Override PartName="/ppt/notesSlides/notesSlide35.xml" ContentType="application/vnd.openxmlformats-officedocument.presentationml.notesSlide+xml"/>
  <Override PartName="/ppt/comments/comment32.xml" ContentType="application/vnd.openxmlformats-officedocument.presentationml.comments+xml"/>
  <Override PartName="/ppt/notesSlides/notesSlide36.xml" ContentType="application/vnd.openxmlformats-officedocument.presentationml.notesSlide+xml"/>
  <Override PartName="/ppt/comments/comment33.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6858000" type="screen4x3"/>
  <p:notesSz cx="6858000" cy="9144000"/>
  <p:embeddedFontLst>
    <p:embeddedFont>
      <p:font typeface="Proxima Nova" panose="020B0604020202020204" charset="0"/>
      <p:regular r:id="rId46"/>
      <p:bold r:id="rId47"/>
      <p:italic r:id="rId48"/>
      <p:boldItalic r:id="rId49"/>
    </p:embeddedFont>
    <p:embeddedFont>
      <p:font typeface="Proxima Nova Extrabold" panose="020B0604020202020204" charset="0"/>
      <p:bold r:id="rId50"/>
    </p:embeddedFont>
    <p:embeddedFont>
      <p:font typeface="Proxima Nova Semibold" panose="020B0604020202020204" charset="0"/>
      <p:regular r:id="rId51"/>
      <p:bold r:id="rId52"/>
      <p:boldItalic r:id="rId53"/>
    </p:embeddedFont>
    <p:embeddedFont>
      <p:font typeface="Consolas" panose="020B0609020204030204"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SHIBA" initials="T" lastIdx="120" clrIdx="0">
    <p:extLst>
      <p:ext uri="{19B8F6BF-5375-455C-9EA6-DF929625EA0E}">
        <p15:presenceInfo xmlns:p15="http://schemas.microsoft.com/office/powerpoint/2012/main" userId="f9097946ac899b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0D2D23-F3AD-4CBC-9146-293E5860D4CE}">
  <a:tblStyle styleId="{DB0D2D23-F3AD-4CBC-9146-293E5860D4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2" autoAdjust="0"/>
    <p:restoredTop sz="94660"/>
  </p:normalViewPr>
  <p:slideViewPr>
    <p:cSldViewPr snapToGrid="0">
      <p:cViewPr varScale="1">
        <p:scale>
          <a:sx n="45" d="100"/>
          <a:sy n="45" d="100"/>
        </p:scale>
        <p:origin x="30" y="61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09T21:59:24.319" idx="1">
    <p:pos x="10" y="10"/>
    <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5-09T22:25:33.247" idx="13">
    <p:pos x="10" y="10"/>
    <p:text>sirve para encender bits</p:text>
    <p:extLst>
      <p:ext uri="{C676402C-5697-4E1C-873F-D02D1690AC5C}">
        <p15:threadingInfo xmlns:p15="http://schemas.microsoft.com/office/powerpoint/2012/main" timeZoneBias="180"/>
      </p:ext>
    </p:extLst>
  </p:cm>
  <p:cm authorId="1" dt="2022-05-14T21:39:25.071" idx="84">
    <p:pos x="456" y="-1"/>
    <p:text>el true 1 prevaleec ante el false o</p:text>
    <p:extLst>
      <p:ext uri="{C676402C-5697-4E1C-873F-D02D1690AC5C}">
        <p15:threadingInfo xmlns:p15="http://schemas.microsoft.com/office/powerpoint/2012/main" timeZoneBias="180"/>
      </p:ext>
    </p:extLst>
  </p:cm>
  <p:cm authorId="1" dt="2022-05-14T21:40:52.516" idx="85">
    <p:pos x="4592" y="811"/>
    <p:text>pongo el u para que el procesador interprete los numeroliterales como insigne paa no tener porblrmas con los numeros sin signo</p:text>
    <p:extLst>
      <p:ext uri="{C676402C-5697-4E1C-873F-D02D1690AC5C}">
        <p15:threadingInfo xmlns:p15="http://schemas.microsoft.com/office/powerpoint/2012/main" timeZoneBias="180"/>
      </p:ext>
    </p:extLst>
  </p:cm>
  <p:cm authorId="1" dt="2022-05-14T21:42:03.391" idx="86">
    <p:pos x="190" y="2332"/>
    <p:text>pensar ennotacion decimal no tiene ningunsentido</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5-09T22:43:28.493" idx="21">
    <p:pos x="302" y="139"/>
    <p:text>el exort sirve para cambiar un 1 por 0 o viceversa</p:text>
    <p:extLst mod="1">
      <p:ext uri="{C676402C-5697-4E1C-873F-D02D1690AC5C}">
        <p15:threadingInfo xmlns:p15="http://schemas.microsoft.com/office/powerpoint/2012/main" timeZoneBias="180"/>
      </p:ext>
    </p:extLst>
  </p:cm>
  <p:cm authorId="1" dt="2022-05-14T21:42:45.202" idx="87">
    <p:pos x="302" y="275"/>
    <p:text>or exclusivo da verdadedaro  1 si alguno de los dos es un 1 y el otro es 0, pero si los dos son 1 o 0 da 0</p:text>
    <p:extLst>
      <p:ext uri="{C676402C-5697-4E1C-873F-D02D1690AC5C}">
        <p15:threadingInfo xmlns:p15="http://schemas.microsoft.com/office/powerpoint/2012/main" timeZoneBias="180">
          <p15:parentCm authorId="1" idx="21"/>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2-05-14T22:07:53.775" idx="89">
    <p:pos x="10" y="10"/>
    <p:text>estes un operador unario, solo tiene un solomoperando el not a nivel bit</p:text>
    <p:extLst>
      <p:ext uri="{C676402C-5697-4E1C-873F-D02D1690AC5C}">
        <p15:threadingInfo xmlns:p15="http://schemas.microsoft.com/office/powerpoint/2012/main" timeZoneBias="180"/>
      </p:ext>
    </p:extLst>
  </p:cm>
  <p:cm authorId="1" dt="2022-05-14T22:08:42.436" idx="90">
    <p:pos x="10" y="146"/>
    <p:text>cambia de 1 a cerosode0 a 1</p:text>
    <p:extLst>
      <p:ext uri="{C676402C-5697-4E1C-873F-D02D1690AC5C}">
        <p15:threadingInfo xmlns:p15="http://schemas.microsoft.com/office/powerpoint/2012/main" timeZoneBias="180">
          <p15:parentCm authorId="1" idx="89"/>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2-05-14T22:11:27.200" idx="91">
    <p:pos x="10" y="10"/>
    <p:text>shitf leef shitf ride</p:text>
    <p:extLst>
      <p:ext uri="{C676402C-5697-4E1C-873F-D02D1690AC5C}">
        <p15:threadingInfo xmlns:p15="http://schemas.microsoft.com/office/powerpoint/2012/main" timeZoneBias="180"/>
      </p:ext>
    </p:extLst>
  </p:cm>
  <p:cm authorId="1" dt="2022-05-14T22:11:45.111" idx="92">
    <p:pos x="4347" y="792"/>
    <p:text>corre el numero binario ala derecha y el ultimo digito de la derecha lo bota ala basura y el primer digito de la izquierda se rellena con 0 cuando el numero es sin signo</p:text>
    <p:extLst>
      <p:ext uri="{C676402C-5697-4E1C-873F-D02D1690AC5C}">
        <p15:threadingInfo xmlns:p15="http://schemas.microsoft.com/office/powerpoint/2012/main" timeZoneBias="180"/>
      </p:ext>
    </p:extLst>
  </p:cm>
  <p:cm authorId="1" dt="2022-05-14T22:16:09.002" idx="93">
    <p:pos x="4347" y="928"/>
    <p:text>el valor que va correr es elnumero decimalque tu pones s al dereha</p:text>
    <p:extLst>
      <p:ext uri="{C676402C-5697-4E1C-873F-D02D1690AC5C}">
        <p15:threadingInfo xmlns:p15="http://schemas.microsoft.com/office/powerpoint/2012/main" timeZoneBias="180">
          <p15:parentCm authorId="1" idx="92"/>
        </p15:threadingInfo>
      </p:ext>
    </p:extLst>
  </p:cm>
  <p:cm authorId="1" dt="2022-05-14T22:16:13.366" idx="94">
    <p:pos x="4094" y="3181"/>
    <p:text>es por e que se trbaja connumeros sin signo</p:text>
    <p:extLst>
      <p:ext uri="{C676402C-5697-4E1C-873F-D02D1690AC5C}">
        <p15:threadingInfo xmlns:p15="http://schemas.microsoft.com/office/powerpoint/2012/main" timeZoneBias="180"/>
      </p:ext>
    </p:extLst>
  </p:cm>
  <p:cm authorId="1" dt="2022-05-14T22:17:55.530" idx="96">
    <p:pos x="357" y="2408"/>
    <p:text>en numero decimal si corrro un lugar a aladerecha se divide entre 2</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2-05-14T22:17:31.522" idx="95">
    <p:pos x="4590" y="1878"/>
    <p:text>se recorre 2 bits ala derecha</p:text>
    <p:extLst>
      <p:ext uri="{C676402C-5697-4E1C-873F-D02D1690AC5C}">
        <p15:threadingInfo xmlns:p15="http://schemas.microsoft.com/office/powerpoint/2012/main" timeZoneBias="180"/>
      </p:ext>
    </p:extLst>
  </p:cm>
  <p:cm authorId="1" dt="2022-05-14T22:18:21.326" idx="97">
    <p:pos x="516" y="2384"/>
    <p:text>se recorre 2lugares se divide entre 2...... cada vez que se corre ala dercha se divide entre 2</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2-05-14T22:19:58.651" idx="98">
    <p:pos x="614" y="2483"/>
    <p:text>se divide entre 2 cuatto veces y redondeado para abajo par que sea un numero entero</p:text>
    <p:extLst>
      <p:ext uri="{C676402C-5697-4E1C-873F-D02D1690AC5C}">
        <p15:threadingInfo xmlns:p15="http://schemas.microsoft.com/office/powerpoint/2012/main" timeZoneBias="180"/>
      </p:ext>
    </p:extLst>
  </p:cm>
  <p:cm authorId="1" dt="2022-05-14T22:22:23.965" idx="99">
    <p:pos x="3902" y="3691"/>
    <p:text>si recorro 8 lugares a ala derecha todo se vuelve 0</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2-05-14T22:22:51.741" idx="100">
    <p:pos x="4984" y="2525"/>
    <p:text>recorre dos bit a la izquierda</p:text>
    <p:extLst>
      <p:ext uri="{C676402C-5697-4E1C-873F-D02D1690AC5C}">
        <p15:threadingInfo xmlns:p15="http://schemas.microsoft.com/office/powerpoint/2012/main" timeZoneBias="180"/>
      </p:ext>
    </p:extLst>
  </p:cm>
  <p:cm authorId="1" dt="2022-05-14T22:24:22.819" idx="101">
    <p:pos x="483" y="2408"/>
    <p:text>en deimal se multipla por 2 dos veces</p:text>
    <p:extLst>
      <p:ext uri="{C676402C-5697-4E1C-873F-D02D1690AC5C}">
        <p15:threadingInfo xmlns:p15="http://schemas.microsoft.com/office/powerpoint/2012/main" timeZoneBias="1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2-05-14T22:25:34.665" idx="102">
    <p:pos x="10" y="10"/>
    <p:text>recorro 3 veces a al izquierda</p:text>
    <p:extLst>
      <p:ext uri="{C676402C-5697-4E1C-873F-D02D1690AC5C}">
        <p15:threadingInfo xmlns:p15="http://schemas.microsoft.com/office/powerpoint/2012/main" timeZoneBias="180"/>
      </p:ext>
    </p:extLst>
  </p:cm>
  <p:cm authorId="1" dt="2022-05-14T22:26:04.329" idx="103">
    <p:pos x="469" y="2591"/>
    <p:text>me da 144 deberia ser 200 pero es por que existia un 1 que se callo esto es caso de overflow</p:text>
    <p:extLst>
      <p:ext uri="{C676402C-5697-4E1C-873F-D02D1690AC5C}">
        <p15:threadingInfo xmlns:p15="http://schemas.microsoft.com/office/powerpoint/2012/main" timeZoneBias="1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2-05-14T22:27:02.501" idx="104">
    <p:pos x="4295" y="3649"/>
    <p:text>quiero devolver solo la componente roja del color ... para ello primero corro el color 16 espcaio a al derecha y luego hago un andcon una masara que tengan unos en la posicison que noquieres apagar y 0 estodas las posiicones que quieres apagar
(color&gt;&gt;16)&amp;0x0000ff el 0x0000ff es lo mismo que hacer 0xff por los ceros ala izquierda  se ponen solos 
es la misma solucion que la que implementada  solo que primero aplico la mascara para apagartodos losdemasy luego lo recorro al inicio</p:text>
    <p:extLst>
      <p:ext uri="{C676402C-5697-4E1C-873F-D02D1690AC5C}">
        <p15:threadingInfo xmlns:p15="http://schemas.microsoft.com/office/powerpoint/2012/main" timeZoneBias="180"/>
      </p:ext>
    </p:extLst>
  </p:cm>
  <p:cm authorId="1" dt="2022-05-14T22:44:21.030" idx="105">
    <p:pos x="4295" y="3785"/>
    <p:text>recuerda que cada digito hezdecimal ocupa 4 bit osea ocupa 4 digitos binarios ntones cada digito hexadecimal tiene asociado 4numeros entre0y 1 que represetan el valor de ese digito hexadeciaml</p:text>
    <p:extLst>
      <p:ext uri="{C676402C-5697-4E1C-873F-D02D1690AC5C}">
        <p15:threadingInfo xmlns:p15="http://schemas.microsoft.com/office/powerpoint/2012/main" timeZoneBias="180">
          <p15:parentCm authorId="1" idx="104"/>
        </p15:threadingInfo>
      </p:ext>
    </p:extLst>
  </p:cm>
  <p:cm authorId="1" dt="2022-05-14T22:48:24.161" idx="106">
    <p:pos x="4323" y="2847"/>
    <p:text>lo mismo para el olor verde apliola mascara para pagar los demas valores y solo memuestra el oclor verde y lo corro al inicio par devolver solo 8 btit
o podria haber escho esto
 (color&gt;&gt;8)&amp;0x0000ff o 0xff</p:text>
    <p:extLst>
      <p:ext uri="{C676402C-5697-4E1C-873F-D02D1690AC5C}">
        <p15:threadingInfo xmlns:p15="http://schemas.microsoft.com/office/powerpoint/2012/main" timeZoneBias="180"/>
      </p:ext>
    </p:extLst>
  </p:cm>
  <p:cm authorId="1" dt="2022-05-14T22:53:58.255" idx="107">
    <p:pos x="4309" y="2019"/>
    <p:text>no recorro nd por q esta al incio solo aplico la mascara color &amp;0x0000ff o 0xff o</p:text>
    <p:extLst>
      <p:ext uri="{C676402C-5697-4E1C-873F-D02D1690AC5C}">
        <p15:threadingInfo xmlns:p15="http://schemas.microsoft.com/office/powerpoint/2012/main" timeZoneBias="180"/>
      </p:ext>
    </p:extLst>
  </p:cm>
  <p:cm authorId="1" dt="2022-05-14T22:54:52.015" idx="108">
    <p:pos x="5363" y="3930"/>
    <p:text>para los caos en donde los recorria primero y luego plicaba la mascara no erea ncesaraio la mascaara por q la funion devuelve un dato de 8 bit entones genera un truncamiento, al convertirse en 8 bite el proesador agaraa los primeros 8bits de la deracha  y los demas de la izquierda los desacha</p:text>
    <p:extLst>
      <p:ext uri="{C676402C-5697-4E1C-873F-D02D1690AC5C}">
        <p15:threadingInfo xmlns:p15="http://schemas.microsoft.com/office/powerpoint/2012/main" timeZoneBias="180"/>
      </p:ext>
    </p:extLst>
  </p:cm>
  <p:cm authorId="1" dt="2022-05-14T23:12:37.033" idx="111">
    <p:pos x="2244" y="94"/>
    <p:text>llamamasara por tapa unos bit y deja visible otros bits conviene haerlo con macro s</p:text>
    <p:extLst>
      <p:ext uri="{C676402C-5697-4E1C-873F-D02D1690AC5C}">
        <p15:threadingInfo xmlns:p15="http://schemas.microsoft.com/office/powerpoint/2012/main" timeZoneBias="1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2-05-14T22:57:55.581" idx="109">
    <p:pos x="10" y="10"/>
    <p:text>quierohacerlo inverso que lepao las componente y me dvueve el color osea un numero de 32 bit y yo le paso numeros de 8 bit</p:text>
    <p:extLst>
      <p:ext uri="{C676402C-5697-4E1C-873F-D02D1690AC5C}">
        <p15:threadingInfo xmlns:p15="http://schemas.microsoft.com/office/powerpoint/2012/main" timeZoneBias="180"/>
      </p:ext>
    </p:extLst>
  </p:cm>
  <p:cm authorId="1" dt="2022-05-14T23:00:15.546" idx="110">
    <p:pos x="3195" y="1916"/>
    <p:text>estaes es la funcion que recibe los colores recorre el rojo 16 posciones y hace un or con el verde recorrido 8 posiciones el or lo que hace es evaluar y uando hay un cero con un 1 lo que pone es esl numero 1 haci para todos los colores anivel de bit luego hace un ultimo or conel azul para retirnar el numero del color en 32 bit</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14T20:44:23.883" idx="56">
    <p:pos x="10" y="10"/>
    <p:text>siqueresmocontrolar lo leds que forman un pixeles, el colordeun pixles se define con numeros para representrar la intensidadel color rojo azuly verde</p:text>
    <p:extLst>
      <p:ext uri="{C676402C-5697-4E1C-873F-D02D1690AC5C}">
        <p15:threadingInfo xmlns:p15="http://schemas.microsoft.com/office/powerpoint/2012/main" timeZoneBias="180"/>
      </p:ext>
    </p:extLst>
  </p:cm>
  <p:cm authorId="1" dt="2022-05-14T20:46:12.853" idx="57">
    <p:pos x="146" y="146"/>
    <p:text>seusan 8 bits para representarla intensidad de un led osea numeros entre 0 a 255 estos numero se represantan en binario entonces en 8 bits entran 8 numeros en binarios 0 o 1 cada numeroo 0 o 1 cupa un bit</p:text>
    <p:extLst>
      <p:ext uri="{C676402C-5697-4E1C-873F-D02D1690AC5C}">
        <p15:threadingInfo xmlns:p15="http://schemas.microsoft.com/office/powerpoint/2012/main" timeZoneBias="180"/>
      </p:ext>
    </p:extLst>
  </p:cm>
  <p:cm authorId="1" dt="2022-05-14T20:49:52.081" idx="58">
    <p:pos x="3162" y="-232"/>
    <p:text>para represntar un color en pantalla se usan 24 bits en total</p:text>
    <p:extLst>
      <p:ext uri="{C676402C-5697-4E1C-873F-D02D1690AC5C}">
        <p15:threadingInfo xmlns:p15="http://schemas.microsoft.com/office/powerpoint/2012/main" timeZoneBias="1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2-05-14T23:17:27.646" idx="112">
    <p:pos x="305" y="2126"/>
    <p:text>quiero definir un tipo para esa varible y ademas que cosa le corresopnde a electrico</p:text>
    <p:extLst>
      <p:ext uri="{C676402C-5697-4E1C-873F-D02D1690AC5C}">
        <p15:threadingInfo xmlns:p15="http://schemas.microsoft.com/office/powerpoint/2012/main" timeZoneBias="1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2-05-09T22:03:50.535" idx="2">
    <p:pos x="2049" y="10"/>
    <p:text>cuando tengo varios tipos limtiados defino una enumeracion, enum una enumeracion el compilador le asigna un numero entero  a cada vdato</p:text>
    <p:extLst mod="1">
      <p:ext uri="{C676402C-5697-4E1C-873F-D02D1690AC5C}">
        <p15:threadingInfo xmlns:p15="http://schemas.microsoft.com/office/powerpoint/2012/main" timeZoneBias="180"/>
      </p:ext>
    </p:extLst>
  </p:cm>
  <p:cm authorId="1" dt="2022-05-09T22:09:00.818" idx="4">
    <p:pos x="2049" y="146"/>
    <p:text>type defdefine un nuevo tipo de varible para todos los datos dentro  del enum</p:text>
    <p:extLst mod="1">
      <p:ext uri="{C676402C-5697-4E1C-873F-D02D1690AC5C}">
        <p15:threadingInfo xmlns:p15="http://schemas.microsoft.com/office/powerpoint/2012/main" timeZoneBias="180">
          <p15:parentCm authorId="1" idx="2"/>
        </p15:threadingInfo>
      </p:ext>
    </p:extLst>
  </p:cm>
  <p:cm authorId="1" dt="2022-05-09T22:04:39.689" idx="3">
    <p:pos x="2325" y="2052"/>
    <p:text>se poneel guion bajo para indicar que es unnuevo  tipo</p:text>
    <p:extLst mod="1">
      <p:ext uri="{C676402C-5697-4E1C-873F-D02D1690AC5C}">
        <p15:threadingInfo xmlns:p15="http://schemas.microsoft.com/office/powerpoint/2012/main" timeZoneBias="180"/>
      </p:ext>
    </p:extLst>
  </p:cm>
  <p:cm authorId="1" dt="2022-05-09T22:13:15.590" idx="6">
    <p:pos x="2684" y="812"/>
    <p:text>cada varibale esta asignada a un valor entero y los puedo tratar como enteros pero con nombre de tipo tipo_pokemo_t</p:text>
    <p:extLst mod="1">
      <p:ext uri="{C676402C-5697-4E1C-873F-D02D1690AC5C}">
        <p15:threadingInfo xmlns:p15="http://schemas.microsoft.com/office/powerpoint/2012/main" timeZoneBias="180"/>
      </p:ext>
    </p:extLst>
  </p:cm>
  <p:cm authorId="1" dt="2022-05-09T22:15:30.954" idx="7">
    <p:pos x="2684" y="948"/>
    <p:text>si quieres imprimir lo harias con %d poq son entero sy no podes imprimer "AGUA" etxc</p:text>
    <p:extLst>
      <p:ext uri="{C676402C-5697-4E1C-873F-D02D1690AC5C}">
        <p15:threadingInfo xmlns:p15="http://schemas.microsoft.com/office/powerpoint/2012/main" timeZoneBias="180">
          <p15:parentCm authorId="1" idx="6"/>
        </p15:threadingInfo>
      </p:ext>
    </p:extLst>
  </p:cm>
  <p:cm authorId="1" dt="2022-05-09T22:15:50.879" idx="8">
    <p:pos x="4189" y="3125"/>
    <p:text>bulbasur tiene 2tipos no puedo asignarle 2 tipos diferentes ntoncs con entetros no podemos hace rsta operacion</p:text>
    <p:extLst mod="1">
      <p:ext uri="{C676402C-5697-4E1C-873F-D02D1690AC5C}">
        <p15:threadingInfo xmlns:p15="http://schemas.microsoft.com/office/powerpoint/2012/main" timeZoneBias="180"/>
      </p:ext>
    </p:extLst>
  </p:cm>
  <p:cm authorId="1" dt="2022-05-14T23:19:25.999" idx="113">
    <p:pos x="2837" y="1846"/>
    <p:text>la ultima coma en trailing coma se pone a proposito para no volver a signarla el caoma despues cuandoquero aumentar losdatos</p:text>
    <p:extLst>
      <p:ext uri="{C676402C-5697-4E1C-873F-D02D1690AC5C}">
        <p15:threadingInfo xmlns:p15="http://schemas.microsoft.com/office/powerpoint/2012/main" timeZoneBias="1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2-05-09T22:16:49.338" idx="9">
    <p:pos x="10" y="10"/>
    <p:text>para solucionar el problema podemos usar bit cambiandole la asignacion del enum anumeros hexadeimales cada bit representa un tipo</p:text>
    <p:extLst mod="1">
      <p:ext uri="{C676402C-5697-4E1C-873F-D02D1690AC5C}">
        <p15:threadingInfo xmlns:p15="http://schemas.microsoft.com/office/powerpoint/2012/main" timeZoneBias="180"/>
      </p:ext>
    </p:extLst>
  </p:cm>
  <p:cm authorId="1" dt="2022-05-14T23:27:24.836" idx="114">
    <p:pos x="10" y="146"/>
    <p:text>elijo esos numero hexapar que n bit me queden en bit solo un bit prendio y los demas apagado  bit representa el tipo del pokemon</p:text>
    <p:extLst>
      <p:ext uri="{C676402C-5697-4E1C-873F-D02D1690AC5C}">
        <p15:threadingInfo xmlns:p15="http://schemas.microsoft.com/office/powerpoint/2012/main" timeZoneBias="180">
          <p15:parentCm authorId="1" idx="9"/>
        </p15:threadingInfo>
      </p:ext>
    </p:extLst>
  </p:cm>
  <p:cm authorId="1" dt="2022-05-09T22:19:22.972" idx="10">
    <p:pos x="4013" y="3396"/>
    <p:text>usando el or me quedan encendidos 2 bytes debido ala fofrma delos bites asignanados en el enum al combinarlo me da la mezcla de los 2 tipos</p:text>
    <p:extLst mod="1">
      <p:ext uri="{C676402C-5697-4E1C-873F-D02D1690AC5C}">
        <p15:threadingInfo xmlns:p15="http://schemas.microsoft.com/office/powerpoint/2012/main" timeZoneBias="180"/>
      </p:ext>
    </p:extLst>
  </p:cm>
  <p:cm authorId="1" dt="2022-05-14T23:30:37.745" idx="115">
    <p:pos x="4013" y="3532"/>
    <p:text>con el or todos lo valores en 0 me dan 0 y si hay un 1 me eniende ese bit de ese tipo lo que resulta entons  combinando los bit de ambos tipos</p:text>
    <p:extLst>
      <p:ext uri="{C676402C-5697-4E1C-873F-D02D1690AC5C}">
        <p15:threadingInfo xmlns:p15="http://schemas.microsoft.com/office/powerpoint/2012/main" timeZoneBias="180">
          <p15:parentCm authorId="1" idx="10"/>
        </p15:threadingInfo>
      </p:ext>
    </p:extLst>
  </p:cm>
  <p:cm authorId="1" dt="2022-05-14T23:39:29.469" idx="117">
    <p:pos x="5236" y="3013"/>
    <p:text>uso or para enendeer ambosbit</p:text>
    <p:extLst>
      <p:ext uri="{C676402C-5697-4E1C-873F-D02D1690AC5C}">
        <p15:threadingInfo xmlns:p15="http://schemas.microsoft.com/office/powerpoint/2012/main" timeZoneBias="180"/>
      </p:ext>
    </p:extLst>
  </p:cm>
  <p:cm authorId="1" dt="2022-05-14T23:43:10.390" idx="119">
    <p:pos x="2463" y="2075"/>
    <p:text>ahora el ripopokemon_t seranenumeracion de valores hexadecimales osea representraia valores hexa y ya no enteros omo antes</p:text>
    <p:extLst>
      <p:ext uri="{C676402C-5697-4E1C-873F-D02D1690AC5C}">
        <p15:threadingInfo xmlns:p15="http://schemas.microsoft.com/office/powerpoint/2012/main" timeZoneBias="1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2-05-09T22:22:40.609" idx="11">
    <p:pos x="64" y="1845"/>
    <p:text>es una funcion que devuelve verdadero si ese pokemos es de tipo tierra incluso si tiene tierra con otros tipos combinados</p:text>
    <p:extLst mod="1">
      <p:ext uri="{C676402C-5697-4E1C-873F-D02D1690AC5C}">
        <p15:threadingInfo xmlns:p15="http://schemas.microsoft.com/office/powerpoint/2012/main" timeZoneBias="180"/>
      </p:ext>
    </p:extLst>
  </p:cm>
  <p:cm authorId="1" dt="2022-05-09T22:24:05.658" idx="12">
    <p:pos x="2983" y="2143"/>
    <p:text>esto esta mal por q solo devuelve si el pokemos es de tipo tierra no considera si tiene tipos combinados</p:text>
    <p:extLst>
      <p:ext uri="{C676402C-5697-4E1C-873F-D02D1690AC5C}">
        <p15:threadingInfo xmlns:p15="http://schemas.microsoft.com/office/powerpoint/2012/main" timeZoneBias="180"/>
      </p:ext>
    </p:extLst>
  </p:cm>
  <p:cm authorId="1" dt="2022-05-09T22:28:15.687" idx="15">
    <p:pos x="3425" y="2818"/>
    <p:text>uso el operador &amp; usando a tierra como mascara para apagar(poner en 0) todos los bits menos el bit de tierra esto solo tiene dos resultados :
o es todos 0 lo que indicaria un false (porq no tenia el bit tierra en 1) o tiene un valor distinto de 0 (qu tenia el bit tierra encendido) que es el bit de tierra lo cual me indicaria true por que se se tranforma en un booleano ditinto de 0 lo qu me dice que es de tipotierra</p:text>
    <p:extLst mod="1">
      <p:ext uri="{C676402C-5697-4E1C-873F-D02D1690AC5C}">
        <p15:threadingInfo xmlns:p15="http://schemas.microsoft.com/office/powerpoint/2012/main" timeZoneBias="180"/>
      </p:ext>
    </p:extLst>
  </p:cm>
  <p:cm authorId="1" dt="2022-05-14T23:39:17.173" idx="116">
    <p:pos x="3425" y="2954"/>
    <p:text>!= 0 es inencesario</p:text>
    <p:extLst>
      <p:ext uri="{C676402C-5697-4E1C-873F-D02D1690AC5C}">
        <p15:threadingInfo xmlns:p15="http://schemas.microsoft.com/office/powerpoint/2012/main" timeZoneBias="180">
          <p15:parentCm authorId="1" idx="15"/>
        </p15:threadingInfo>
      </p:ext>
    </p:extLst>
  </p:cm>
  <p:cm authorId="1" dt="2022-05-14T23:39:50.323" idx="118">
    <p:pos x="2046" y="3667"/>
    <p:text>uso un or para poder apagartodos los  bit meno el de tierra y ver si tenia tierra o no</p:text>
    <p:extLst>
      <p:ext uri="{C676402C-5697-4E1C-873F-D02D1690AC5C}">
        <p15:threadingInfo xmlns:p15="http://schemas.microsoft.com/office/powerpoint/2012/main" timeZoneBias="18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2-05-09T22:31:22.773" idx="16">
    <p:pos x="2703" y="1956"/>
    <p:text>tengo un pokemo de un tipo  y quiero agregarle el tipo agua</p:text>
    <p:extLst>
      <p:ext uri="{C676402C-5697-4E1C-873F-D02D1690AC5C}">
        <p15:threadingInfo xmlns:p15="http://schemas.microsoft.com/office/powerpoint/2012/main" timeZoneBias="180"/>
      </p:ext>
    </p:extLst>
  </p:cm>
  <p:cm authorId="1" dt="2022-05-09T22:32:41.430" idx="17">
    <p:pos x="2703" y="2092"/>
    <p:text>como quiero encender un bit uso el | para encerder solo el bit de agua</p:text>
    <p:extLst>
      <p:ext uri="{C676402C-5697-4E1C-873F-D02D1690AC5C}">
        <p15:threadingInfo xmlns:p15="http://schemas.microsoft.com/office/powerpoint/2012/main" timeZoneBias="180">
          <p15:parentCm authorId="1" idx="16"/>
        </p15:threadingInfo>
      </p:ext>
    </p:extLst>
  </p:cm>
  <p:cm authorId="1" dt="2022-05-14T23:45:17.986" idx="120">
    <p:pos x="2703" y="2228"/>
    <p:text>or para poder encender enciendo agua usando el agua como mascara y los demas quedan en 1 como estaban antes</p:text>
    <p:extLst>
      <p:ext uri="{C676402C-5697-4E1C-873F-D02D1690AC5C}">
        <p15:threadingInfo xmlns:p15="http://schemas.microsoft.com/office/powerpoint/2012/main" timeZoneBias="180">
          <p15:parentCm authorId="1" idx="16"/>
        </p15:threadingInfo>
      </p:ext>
    </p:extLst>
  </p:cm>
  <p:cm authorId="1" dt="2022-05-09T22:39:16.292" idx="18">
    <p:pos x="4312" y="2709"/>
    <p:text>para quitar un tipo aun pokemon</p:text>
    <p:extLst>
      <p:ext uri="{C676402C-5697-4E1C-873F-D02D1690AC5C}">
        <p15:threadingInfo xmlns:p15="http://schemas.microsoft.com/office/powerpoint/2012/main" timeZoneBias="180"/>
      </p:ext>
    </p:extLst>
  </p:cm>
  <p:cm authorId="1" dt="2022-05-09T22:40:32.809" idx="19">
    <p:pos x="4312" y="2845"/>
    <p:text>quiero apagar un bit uso &amp; 
pero si lo uso defrente apagaria todos los bit menos el de fuego
para solucionar uso la mascara de fuego y la niego esto deja en 1 todos los bit menos el de fuego luego le aplico el &amp; con el parametro y de esta forma apago solo el bit de fuego quitandole el tipo que tenia</p:text>
    <p:extLst mod="1">
      <p:ext uri="{C676402C-5697-4E1C-873F-D02D1690AC5C}">
        <p15:threadingInfo xmlns:p15="http://schemas.microsoft.com/office/powerpoint/2012/main" timeZoneBias="180">
          <p15:parentCm authorId="1" idx="18"/>
        </p15:threadingInfo>
      </p:ext>
    </p:extLst>
  </p:cm>
  <p:cm authorId="1" dt="2022-05-09T22:42:40.169" idx="20">
    <p:pos x="2143" y="3404"/>
    <p:text>usar exor es muy raro sirvepara intercambiar el valor de0 a 1 o de 1 a 0</p:text>
    <p:extLst mod="1">
      <p:ext uri="{C676402C-5697-4E1C-873F-D02D1690AC5C}">
        <p15:threadingInfo xmlns:p15="http://schemas.microsoft.com/office/powerpoint/2012/main" timeZoneBias="18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2-05-09T22:44:37.186" idx="22">
    <p:pos x="10" y="10"/>
    <p:text>al pokemon le puedo identificar con muchos datos entone nceasrtario una variable para de caracteriitica del pokemon</p:text>
    <p:extLst>
      <p:ext uri="{C676402C-5697-4E1C-873F-D02D1690AC5C}">
        <p15:threadingInfo xmlns:p15="http://schemas.microsoft.com/office/powerpoint/2012/main" timeZoneBias="180"/>
      </p:ext>
    </p:extLst>
  </p:cm>
  <p:cm authorId="1" dt="2022-05-09T22:45:47.398" idx="23">
    <p:pos x="2310" y="2435"/>
    <p:text>si necesito una funcion que imprima al pokemos ricibe todas la caractreristis caraterisitias del pokemon el pritf neceita recibir todas las varibles y tipos que definen a un pokemon para poder imprimirlo</p:text>
    <p:extLst>
      <p:ext uri="{C676402C-5697-4E1C-873F-D02D1690AC5C}">
        <p15:threadingInfo xmlns:p15="http://schemas.microsoft.com/office/powerpoint/2012/main" timeZoneBias="180"/>
      </p:ext>
    </p:extLst>
  </p:cm>
  <p:cm authorId="1" dt="2022-05-09T22:50:39.162" idx="24">
    <p:pos x="1687" y="3353"/>
    <p:text>isn embargo un pokemos puede tener muchas carcaterisiticasmas y no puedo definir una varible para cada uno ni una funcion que reciba miles de parametros</p:text>
    <p:extLst>
      <p:ext uri="{C676402C-5697-4E1C-873F-D02D1690AC5C}">
        <p15:threadingInfo xmlns:p15="http://schemas.microsoft.com/office/powerpoint/2012/main" timeZoneBias="18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2-05-09T22:51:32.102" idx="25">
    <p:pos x="10" y="10"/>
    <p:text>para olucionar lo anterioeragrupo todos los datos enun estructura</p:text>
    <p:extLst>
      <p:ext uri="{C676402C-5697-4E1C-873F-D02D1690AC5C}">
        <p15:threadingInfo xmlns:p15="http://schemas.microsoft.com/office/powerpoint/2012/main" timeZoneBias="18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2-05-09T22:51:53.074" idx="26">
    <p:pos x="2516" y="41"/>
    <p:text>esta es un estruturac on un nuevo tipo de varible llamadastruck pokemon
se enumera todas la propiedad con su tipo que puede ener un pokemo
lo unico que hace un estructura es como crear una esoecie de arreglo con cosas de diferentes tipos y siguelas ciertas reglas del arreglo 
la estrutura ocupa al menos en lamemoria la suma de cantidad de bytes de cada miembro es al menos por que elcompilador puede agregar gappar que todo quede en multiplos de 4</p:text>
    <p:extLst>
      <p:ext uri="{C676402C-5697-4E1C-873F-D02D1690AC5C}">
        <p15:threadingInfo xmlns:p15="http://schemas.microsoft.com/office/powerpoint/2012/main" timeZoneBias="180"/>
      </p:ext>
    </p:extLst>
  </p:cm>
  <p:cm authorId="1" dt="2022-05-09T23:13:32.692" idx="35">
    <p:pos x="2516" y="177"/>
    <p:text>cada tipoy nombre de laestructura se le llama miembros</p:text>
    <p:extLst>
      <p:ext uri="{C676402C-5697-4E1C-873F-D02D1690AC5C}">
        <p15:threadingInfo xmlns:p15="http://schemas.microsoft.com/office/powerpoint/2012/main" timeZoneBias="180">
          <p15:parentCm authorId="1" idx="26"/>
        </p15:threadingInfo>
      </p:ext>
    </p:extLst>
  </p:cm>
  <p:cm authorId="1" dt="2022-05-09T22:52:48.343" idx="27">
    <p:pos x="0" y="1199"/>
    <p:text>de esta forma puedo declarar un varibale de tipo struck pokemon y lo puedo inicializar de diferentes formas</p:text>
    <p:extLst>
      <p:ext uri="{C676402C-5697-4E1C-873F-D02D1690AC5C}">
        <p15:threadingInfo xmlns:p15="http://schemas.microsoft.com/office/powerpoint/2012/main" timeZoneBias="180"/>
      </p:ext>
    </p:extLst>
  </p:cm>
  <p:cm authorId="1" dt="2022-05-09T22:54:43.846" idx="28">
    <p:pos x="4089" y="1053"/>
    <p:text>puedo pasarle todos lo datos en una sola linea linea en orden con cada tipo de dato</p:text>
    <p:extLst>
      <p:ext uri="{C676402C-5697-4E1C-873F-D02D1690AC5C}">
        <p15:threadingInfo xmlns:p15="http://schemas.microsoft.com/office/powerpoint/2012/main" timeZoneBias="180"/>
      </p:ext>
    </p:extLst>
  </p:cm>
  <p:cm authorId="1" dt="2022-05-09T22:55:56.309" idx="29">
    <p:pos x="2749" y="1754"/>
    <p:text>otra ofrma de asignarle los valores a los datos de la structura</p:text>
    <p:extLst>
      <p:ext uri="{C676402C-5697-4E1C-873F-D02D1690AC5C}">
        <p15:threadingInfo xmlns:p15="http://schemas.microsoft.com/office/powerpoint/2012/main" timeZoneBias="180"/>
      </p:ext>
    </p:extLst>
  </p:cm>
  <p:cm authorId="1" dt="2022-05-09T22:57:15.923" idx="30">
    <p:pos x="2749" y="1890"/>
    <p:text>especificando el nombre de la varible, si no inicializo un variable que da en 0 automaticamente</p:text>
    <p:extLst>
      <p:ext uri="{C676402C-5697-4E1C-873F-D02D1690AC5C}">
        <p15:threadingInfo xmlns:p15="http://schemas.microsoft.com/office/powerpoint/2012/main" timeZoneBias="180">
          <p15:parentCm authorId="1" idx="29"/>
        </p15:threadingInfo>
      </p:ext>
    </p:extLst>
  </p:cm>
  <p:cm authorId="1" dt="2022-05-09T23:02:13.710" idx="31">
    <p:pos x="2096" y="1147"/>
    <p:text>pikachu es un varibale qu en el stack tiene3 cosas, si quiero accedera a cada uno de esas cosas pongo pikachu.id , pikachu.nombre,pikachu.tipo y asi las puedo utilizar</p:text>
    <p:extLst>
      <p:ext uri="{C676402C-5697-4E1C-873F-D02D1690AC5C}">
        <p15:threadingInfo xmlns:p15="http://schemas.microsoft.com/office/powerpoint/2012/main" timeZoneBias="180"/>
      </p:ext>
    </p:extLst>
  </p:cm>
  <p:cm authorId="1" dt="2022-05-09T23:03:58.958" idx="32">
    <p:pos x="3736" y="2880"/>
    <p:text>esta funcion recive una estrutura  por ello su tipo de entrada es de tipo struct pokemon con todo sus atributos directamente para acceder a cada dato de la estrutura se hace genericamente con p.nombre, p.id , etc</p:text>
    <p:extLst>
      <p:ext uri="{C676402C-5697-4E1C-873F-D02D1690AC5C}">
        <p15:threadingInfo xmlns:p15="http://schemas.microsoft.com/office/powerpoint/2012/main" timeZoneBias="180"/>
      </p:ext>
    </p:extLst>
  </p:cm>
  <p:cm authorId="1" dt="2022-05-09T23:07:23.876" idx="33">
    <p:pos x="3736" y="3016"/>
    <p:text>para invocar esta funcion solo le paso el nombre dle pokemos ya que el tipo de dato de pikachu o bulbasur son del tipo de dato que admite como parametro la funcion</p:text>
    <p:extLst>
      <p:ext uri="{C676402C-5697-4E1C-873F-D02D1690AC5C}">
        <p15:threadingInfo xmlns:p15="http://schemas.microsoft.com/office/powerpoint/2012/main" timeZoneBias="180">
          <p15:parentCm authorId="1" idx="32"/>
        </p15:threadingInfo>
      </p:ext>
    </p:extLst>
  </p:cm>
  <p:cm authorId="1" dt="2022-05-09T23:07:44.495" idx="34">
    <p:pos x="3736" y="3152"/>
    <p:text>mostrar_pokemon(pikachu)
mostrar_pokemon(bulbasur)</p:text>
    <p:extLst>
      <p:ext uri="{C676402C-5697-4E1C-873F-D02D1690AC5C}">
        <p15:threadingInfo xmlns:p15="http://schemas.microsoft.com/office/powerpoint/2012/main" timeZoneBias="180">
          <p15:parentCm authorId="1" idx="32"/>
        </p15:threadingInfo>
      </p:ext>
    </p:extLst>
  </p:cm>
  <p:cm authorId="1" dt="2022-05-09T23:13:57.474" idx="36">
    <p:pos x="461" y="3917"/>
    <p:text/>
    <p:extLst>
      <p:ext uri="{C676402C-5697-4E1C-873F-D02D1690AC5C}">
        <p15:threadingInfo xmlns:p15="http://schemas.microsoft.com/office/powerpoint/2012/main" timeZoneBias="18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22-05-09T23:20:29.309" idx="37">
    <p:pos x="10" y="10"/>
    <p:text>como escribir struct pokemon varia veces es muyengorroso hago un typedef de toda la estructura y defino otro tipo de varibleque representaria ala estrutura</p:text>
    <p:extLst>
      <p:ext uri="{C676402C-5697-4E1C-873F-D02D1690AC5C}">
        <p15:threadingInfo xmlns:p15="http://schemas.microsoft.com/office/powerpoint/2012/main" timeZoneBias="180"/>
      </p:ext>
    </p:extLst>
  </p:cm>
  <p:cm authorId="1" dt="2022-05-09T23:21:29.987" idx="38">
    <p:pos x="1376" y="800"/>
    <p:text>se le ponesiempre el _t para indiar que es un tipo</p:text>
    <p:extLst>
      <p:ext uri="{C676402C-5697-4E1C-873F-D02D1690AC5C}">
        <p15:threadingInfo xmlns:p15="http://schemas.microsoft.com/office/powerpoint/2012/main" timeZoneBias="18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22-05-09T23:41:03.374" idx="49">
    <p:pos x="4307" y="1738"/>
    <p:text>valido cuando q y p son del mismo tipo de estrutura copia bytepor byte su contenido</p:text>
    <p:extLst>
      <p:ext uri="{C676402C-5697-4E1C-873F-D02D1690AC5C}">
        <p15:threadingInfo xmlns:p15="http://schemas.microsoft.com/office/powerpoint/2012/main" timeZoneBias="180"/>
      </p:ext>
    </p:extLst>
  </p:cm>
  <p:cm authorId="1" dt="2022-05-09T23:42:13.401" idx="50">
    <p:pos x="4307" y="1874"/>
    <p:text>esto no se podria ser con los arreglos ya que son punteros para hacer eto tengo que haer un memcopy o stremcopy</p:text>
    <p:extLst>
      <p:ext uri="{C676402C-5697-4E1C-873F-D02D1690AC5C}">
        <p15:threadingInfo xmlns:p15="http://schemas.microsoft.com/office/powerpoint/2012/main" timeZoneBias="180">
          <p15:parentCm authorId="1" idx="49"/>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5-14T20:50:49.175" idx="59">
    <p:pos x="10" y="10"/>
    <p:text>RGB es una manera de poder formar un color con valores asignadoa para rojo azzul y verde</p:text>
    <p:extLst>
      <p:ext uri="{C676402C-5697-4E1C-873F-D02D1690AC5C}">
        <p15:threadingInfo xmlns:p15="http://schemas.microsoft.com/office/powerpoint/2012/main" timeZoneBias="180"/>
      </p:ext>
    </p:extLst>
  </p:cm>
  <p:cm authorId="1" dt="2022-05-14T20:51:58.255" idx="60">
    <p:pos x="10" y="146"/>
    <p:text>pero tbm se puede usar enformato hexadecilma porq cad digito hexadecimal son 4bits (osea que en binario serian cuatro numeros binarios ya se an ceros o unos)</p:text>
    <p:extLst>
      <p:ext uri="{C676402C-5697-4E1C-873F-D02D1690AC5C}">
        <p15:threadingInfo xmlns:p15="http://schemas.microsoft.com/office/powerpoint/2012/main" timeZoneBias="180">
          <p15:parentCm authorId="1" idx="59"/>
        </p15:threadingInfo>
      </p:ext>
    </p:extLst>
  </p:cm>
  <p:cm authorId="1" dt="2022-05-14T20:53:26.913" idx="61">
    <p:pos x="10" y="282"/>
    <p:text>el primerdigito hexadeimal 2 seria ocupa 4 bits 4 bits se segundodigito d tbm asi sucesivamente</p:text>
    <p:extLst>
      <p:ext uri="{C676402C-5697-4E1C-873F-D02D1690AC5C}">
        <p15:threadingInfo xmlns:p15="http://schemas.microsoft.com/office/powerpoint/2012/main" timeZoneBias="180">
          <p15:parentCm authorId="1" idx="59"/>
        </p15:threadingInfo>
      </p:ext>
    </p:extLst>
  </p:cm>
  <p:cm authorId="1" dt="2022-05-14T20:55:21.949" idx="62">
    <p:pos x="10" y="418"/>
    <p:text>el 2d representaria lacomponenteroja, el 46 para el color verde y 2d para el color azul</p:text>
    <p:extLst>
      <p:ext uri="{C676402C-5697-4E1C-873F-D02D1690AC5C}">
        <p15:threadingInfo xmlns:p15="http://schemas.microsoft.com/office/powerpoint/2012/main" timeZoneBias="180">
          <p15:parentCm authorId="1" idx="59"/>
        </p15:threadingInfo>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22-05-09T23:29:42.774" idx="39">
    <p:pos x="2641" y="1707"/>
    <p:text>al invokar un funcion que recibe un estructura copio todo el contenido de la structura y selo paso al stack de esa nueva funcion</p:text>
    <p:extLst>
      <p:ext uri="{C676402C-5697-4E1C-873F-D02D1690AC5C}">
        <p15:threadingInfo xmlns:p15="http://schemas.microsoft.com/office/powerpoint/2012/main" timeZoneBias="18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22-05-09T23:33:39.141" idx="40">
    <p:pos x="2066" y="2049"/>
    <p:text>al invokar un funcion que recibe un estructura copio todo el contenido de la structura y selo paso al stack de esa nueva funcion</p:text>
    <p:extLst>
      <p:ext uri="{C676402C-5697-4E1C-873F-D02D1690AC5C}">
        <p15:threadingInfo xmlns:p15="http://schemas.microsoft.com/office/powerpoint/2012/main" timeZoneBias="180"/>
      </p:ext>
    </p:extLst>
  </p:cm>
  <p:cm authorId="1" dt="2022-05-09T23:34:43.090" idx="42">
    <p:pos x="2066" y="2185"/>
    <p:text>ose que que la funcion de arriba void recibe un copia de loq pongo al invokar la funcion</p:text>
    <p:extLst>
      <p:ext uri="{C676402C-5697-4E1C-873F-D02D1690AC5C}">
        <p15:threadingInfo xmlns:p15="http://schemas.microsoft.com/office/powerpoint/2012/main" timeZoneBias="180">
          <p15:parentCm authorId="1" idx="40"/>
        </p15:threadingInfo>
      </p:ext>
    </p:extLst>
  </p:cm>
  <p:cm authorId="1" dt="2022-05-09T23:36:19.958" idx="43">
    <p:pos x="2066" y="2321"/>
    <p:text>este es un comproatmento diferente a comofuncionanban los arreglos ya que os arreglos funcionan como puntero en otros funciones y las estruturas se copianun paasje por valor</p:text>
    <p:extLst>
      <p:ext uri="{C676402C-5697-4E1C-873F-D02D1690AC5C}">
        <p15:threadingInfo xmlns:p15="http://schemas.microsoft.com/office/powerpoint/2012/main" timeZoneBias="180">
          <p15:parentCm authorId="1" idx="40"/>
        </p15:threadingInfo>
      </p:ext>
    </p:extLst>
  </p:cm>
  <p:cm authorId="1" dt="2022-05-09T23:38:57.279" idx="45">
    <p:pos x="2066" y="2457"/>
    <p:text>al modificar la estrutura en otra funcion nomodifican la estrutura original</p:text>
    <p:extLst>
      <p:ext uri="{C676402C-5697-4E1C-873F-D02D1690AC5C}">
        <p15:threadingInfo xmlns:p15="http://schemas.microsoft.com/office/powerpoint/2012/main" timeZoneBias="180">
          <p15:parentCm authorId="1" idx="40"/>
        </p15:threadingInfo>
      </p:ext>
    </p:extLst>
  </p:cm>
  <p:cm authorId="1" dt="2022-05-09T23:36:48.578" idx="44">
    <p:pos x="1115" y="3248"/>
    <p:text>vemos como se copianbyte x byte del main a otra funcion toda la estructura</p:text>
    <p:extLst>
      <p:ext uri="{C676402C-5697-4E1C-873F-D02D1690AC5C}">
        <p15:threadingInfo xmlns:p15="http://schemas.microsoft.com/office/powerpoint/2012/main" timeZoneBias="18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22-05-09T23:39:43.094" idx="47">
    <p:pos x="1520" y="3078"/>
    <p:text>para arrglar lo anterior hago que la funcion reciba un puntero a un estruutra en vez de recibir una grancatidad de bytes recibe un puntero de 8</p:text>
    <p:extLst>
      <p:ext uri="{C676402C-5697-4E1C-873F-D02D1690AC5C}">
        <p15:threadingInfo xmlns:p15="http://schemas.microsoft.com/office/powerpoint/2012/main" timeZoneBias="180"/>
      </p:ext>
    </p:extLst>
  </p:cm>
  <p:cm authorId="1" dt="2022-05-09T23:45:11.926" idx="51">
    <p:pos x="1520" y="3214"/>
    <p:text>aunq la funcion modifique o no la estructura trabajo con punteros</p:text>
    <p:extLst>
      <p:ext uri="{C676402C-5697-4E1C-873F-D02D1690AC5C}">
        <p15:threadingInfo xmlns:p15="http://schemas.microsoft.com/office/powerpoint/2012/main" timeZoneBias="180">
          <p15:parentCm authorId="1" idx="47"/>
        </p15:threadingInfo>
      </p:ext>
    </p:extLst>
  </p:cm>
  <p:cm authorId="1" dt="2022-05-09T23:40:17.816" idx="48">
    <p:pos x="3057" y="831"/>
    <p:text>recibe un puntero a una estructura pokemon_t</p:text>
    <p:extLst>
      <p:ext uri="{C676402C-5697-4E1C-873F-D02D1690AC5C}">
        <p15:threadingInfo xmlns:p15="http://schemas.microsoft.com/office/powerpoint/2012/main" timeZoneBias="180"/>
      </p:ext>
    </p:extLst>
  </p:cm>
  <p:cm authorId="1" dt="2022-05-09T23:46:11.054" idx="52">
    <p:pos x="2076" y="2279"/>
    <p:text>lepaso la direccion de p</p:text>
    <p:extLst>
      <p:ext uri="{C676402C-5697-4E1C-873F-D02D1690AC5C}">
        <p15:threadingInfo xmlns:p15="http://schemas.microsoft.com/office/powerpoint/2012/main" timeZoneBias="180"/>
      </p:ext>
    </p:extLst>
  </p:cm>
  <p:cm authorId="1" dt="2022-05-09T23:46:53.837" idx="53">
    <p:pos x="3758" y="1033"/>
    <p:text>desreferncio el puntero para acceder a cada miembro de la estrutura</p:text>
    <p:extLst>
      <p:ext uri="{C676402C-5697-4E1C-873F-D02D1690AC5C}">
        <p15:threadingInfo xmlns:p15="http://schemas.microsoft.com/office/powerpoint/2012/main" timeZoneBias="18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22-05-09T23:48:57.591" idx="54">
    <p:pos x="3840" y="913"/>
    <p:text>en vez des refernciar el puntero para referirno a un miembro de la estrutura  y quede todo engorroso puedo usar azucar sitactico y esribir una fleha</p:text>
    <p:extLst>
      <p:ext uri="{C676402C-5697-4E1C-873F-D02D1690AC5C}">
        <p15:threadingInfo xmlns:p15="http://schemas.microsoft.com/office/powerpoint/2012/main" timeZoneBias="180"/>
      </p:ext>
    </p:extLst>
  </p:cm>
  <p:cm authorId="1" dt="2022-05-09T23:49:59.145" idx="55">
    <p:pos x="3840" y="1049"/>
    <p:text>estoe s lo mismo par el compilador</p:text>
    <p:extLst>
      <p:ext uri="{C676402C-5697-4E1C-873F-D02D1690AC5C}">
        <p15:threadingInfo xmlns:p15="http://schemas.microsoft.com/office/powerpoint/2012/main" timeZoneBias="180">
          <p15:parentCm authorId="1" idx="5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5-14T20:56:04.143" idx="63">
    <p:pos x="339" y="257"/>
    <p:text>necesito un tipo de dato de 24 bits para representar un color pero no existe</p:text>
    <p:extLst>
      <p:ext uri="{C676402C-5697-4E1C-873F-D02D1690AC5C}">
        <p15:threadingInfo xmlns:p15="http://schemas.microsoft.com/office/powerpoint/2012/main" timeZoneBias="180"/>
      </p:ext>
    </p:extLst>
  </p:cm>
  <p:cm authorId="1" dt="2022-05-14T21:02:42.569" idx="65">
    <p:pos x="1092" y="-60"/>
    <p:text>usando la cabezera #include &lt;stdint.h&gt; tengo a disposcicion tipos de datos que tienen una cantidad de bits estandarizada pero igual no existe de 24 bit solo de 8 16 o 32 por q alprocesador siempre se le failitar usar multiplo de 4 o multiplos de 8 para administara los datos, el color solo ocupa 24 but y los 8 bits que les sobra del 32 los guarda a sus izquierda en forma de 0 va enla posicion mas significativa del numero</p:text>
    <p:extLst>
      <p:ext uri="{C676402C-5697-4E1C-873F-D02D1690AC5C}">
        <p15:threadingInfo xmlns:p15="http://schemas.microsoft.com/office/powerpoint/2012/main" timeZoneBias="180"/>
      </p:ext>
    </p:extLst>
  </p:cm>
  <p:cm authorId="1" dt="2022-05-14T21:09:18.158" idx="67">
    <p:pos x="2800" y="1031"/>
    <p:text>para representar elcolor lo guardo como numero hexadecimal pero lo que la computadora guarda en la computadora es binario</p:text>
    <p:extLst>
      <p:ext uri="{C676402C-5697-4E1C-873F-D02D1690AC5C}">
        <p15:threadingInfo xmlns:p15="http://schemas.microsoft.com/office/powerpoint/2012/main" timeZoneBias="180"/>
      </p:ext>
    </p:extLst>
  </p:cm>
  <p:cm authorId="1" dt="2022-05-14T21:13:11.984" idx="68">
    <p:pos x="4165" y="1676"/>
    <p:text>quiero un funcion que reciva un colo y solo me devuelva la componente roja solo quiero extraer 8 bits de los 24 bits que recivo la funcion recibe un numero enfomato hexa queocupa 24 bit como hago esto?</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5-14T21:17:11.344" idx="69">
    <p:pos x="10" y="10"/>
    <p:text>para poder resolver loanteriortengotrbaar a nivel bit manipulando los bit y poder modificarlos o alterarlos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5-14T21:18:11.583" idx="70">
    <p:pos x="4677" y="1162"/>
    <p:text>todos son operadores funcionan a nivel bit</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5-09T22:25:52.468" idx="14">
    <p:pos x="10" y="10"/>
    <p:text>sirve para apagar bits</p:text>
    <p:extLst>
      <p:ext uri="{C676402C-5697-4E1C-873F-D02D1690AC5C}">
        <p15:threadingInfo xmlns:p15="http://schemas.microsoft.com/office/powerpoint/2012/main" timeZoneBias="180"/>
      </p:ext>
    </p:extLst>
  </p:cm>
  <p:cm authorId="1" dt="2022-05-14T21:18:56.363" idx="71">
    <p:pos x="3809" y="1180"/>
    <p:text>notiene sentido pensar laoperacion en numeros de notaciondecimal por and opera a nivel bit, los numero sexoresadoa a nivel decimal no se llevan bine con los bits por q es muy dificik comvertir un numero decimal a binario y vieversa</p:text>
    <p:extLst>
      <p:ext uri="{C676402C-5697-4E1C-873F-D02D1690AC5C}">
        <p15:threadingInfo xmlns:p15="http://schemas.microsoft.com/office/powerpoint/2012/main" timeZoneBias="180"/>
      </p:ext>
    </p:extLst>
  </p:cm>
  <p:cm authorId="1" dt="2022-05-14T21:21:58.204" idx="72">
    <p:pos x="3809" y="1316"/>
    <p:text/>
    <p:extLst>
      <p:ext uri="{C676402C-5697-4E1C-873F-D02D1690AC5C}">
        <p15:threadingInfo xmlns:p15="http://schemas.microsoft.com/office/powerpoint/2012/main" timeZoneBias="180">
          <p15:parentCm authorId="1" idx="71"/>
        </p15:threadingInfo>
      </p:ext>
    </p:extLst>
  </p:cm>
  <p:cm authorId="1" dt="2022-05-14T21:22:37.076" idx="73">
    <p:pos x="4872" y="1771"/>
    <p:text>es por eso para operaciones de bit usamos numeros expresados en notacion hexadeimal para trbajar a nivel bit el mismo numero expresado  diferente  0xc8 es 200</p:text>
    <p:extLst>
      <p:ext uri="{C676402C-5697-4E1C-873F-D02D1690AC5C}">
        <p15:threadingInfo xmlns:p15="http://schemas.microsoft.com/office/powerpoint/2012/main" timeZoneBias="180"/>
      </p:ext>
    </p:extLst>
  </p:cm>
  <p:cm authorId="1" dt="2022-05-14T21:25:25.417" idx="74">
    <p:pos x="5020" y="2834"/>
    <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5-14T21:27:13.546" idx="75">
    <p:pos x="4766" y="261"/>
    <p:text>el and anivel bit and compara bit a bit en notacion binaria  si hay un 0 es false y conel q da 0 false par que de un true 1 ambos deben ser 1</p:text>
    <p:extLst>
      <p:ext uri="{C676402C-5697-4E1C-873F-D02D1690AC5C}">
        <p15:threadingInfo xmlns:p15="http://schemas.microsoft.com/office/powerpoint/2012/main" timeZoneBias="180"/>
      </p:ext>
    </p:extLst>
  </p:cm>
  <p:cm authorId="1" dt="2022-05-14T21:28:11.174" idx="76">
    <p:pos x="5209" y="3791"/>
    <p:text>devuelve uno con el and logico &amp;&amp; opera con el numero completo... par que un numero se afalso todo los bit deben ser 0 .. como ambos numero son verdadedaros .. verdadedor con verdadedo es true</p:text>
    <p:extLst>
      <p:ext uri="{C676402C-5697-4E1C-873F-D02D1690AC5C}">
        <p15:threadingInfo xmlns:p15="http://schemas.microsoft.com/office/powerpoint/2012/main" timeZoneBias="180"/>
      </p:ext>
    </p:extLst>
  </p:cm>
  <p:cm authorId="1" dt="2022-05-14T21:29:59.043" idx="77">
    <p:pos x="5209" y="3927"/>
    <p:text>esto notiende ssentido no tienen sentido pensar una operacion logica ennotacion binaria</p:text>
    <p:extLst>
      <p:ext uri="{C676402C-5697-4E1C-873F-D02D1690AC5C}">
        <p15:threadingInfo xmlns:p15="http://schemas.microsoft.com/office/powerpoint/2012/main" timeZoneBias="180">
          <p15:parentCm authorId="1" idx="76"/>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5-14T21:31:37.998" idx="78">
    <p:pos x="10" y="10"/>
    <p:text>todossonelmismonumero escrito de diferntes binarios</p:text>
    <p:extLst>
      <p:ext uri="{C676402C-5697-4E1C-873F-D02D1690AC5C}">
        <p15:threadingInfo xmlns:p15="http://schemas.microsoft.com/office/powerpoint/2012/main" timeZoneBias="180"/>
      </p:ext>
    </p:extLst>
  </p:cm>
  <p:cm authorId="1" dt="2022-05-14T21:32:00.547" idx="79">
    <p:pos x="3691" y="1844"/>
    <p:text>el f es numero mas grande de undigito hexadecimal ...al igual que el 1111 es el mas grande de 4 bits binario</p:text>
    <p:extLst>
      <p:ext uri="{C676402C-5697-4E1C-873F-D02D1690AC5C}">
        <p15:threadingInfo xmlns:p15="http://schemas.microsoft.com/office/powerpoint/2012/main" timeZoneBias="180"/>
      </p:ext>
    </p:extLst>
  </p:cm>
  <p:cm authorId="1" dt="2022-05-14T21:34:42.702" idx="80">
    <p:pos x="146" y="146"/>
    <p:text>puedo convertir de binario a exadecimalmuy facil solofijandome en los digitos</p:text>
    <p:extLst>
      <p:ext uri="{C676402C-5697-4E1C-873F-D02D1690AC5C}">
        <p15:threadingInfo xmlns:p15="http://schemas.microsoft.com/office/powerpoint/2012/main" timeZoneBias="180"/>
      </p:ext>
    </p:extLst>
  </p:cm>
  <p:cm authorId="1" dt="2022-05-14T21:35:36.764" idx="81">
    <p:pos x="4786" y="120"/>
    <p:text>el digito 1 en hexa en binario 0001
el digito 2 hexadeciaml en binarioes 0010
el 4 hexa es 0100 binario
el 8 hexa es 1000 binario</p:text>
    <p:extLst>
      <p:ext uri="{C676402C-5697-4E1C-873F-D02D1690AC5C}">
        <p15:threadingInfo xmlns:p15="http://schemas.microsoft.com/office/powerpoint/2012/main" timeZoneBias="180"/>
      </p:ext>
    </p:extLst>
  </p:cm>
  <p:cm authorId="1" dt="2022-05-14T21:38:27.484" idx="83">
    <p:pos x="4786" y="256"/>
    <p:text>cada vez que el 1 recorre un poscion a la izquierda se multipla por 2 el hexa y el decimal</p:text>
    <p:extLst>
      <p:ext uri="{C676402C-5697-4E1C-873F-D02D1690AC5C}">
        <p15:threadingInfo xmlns:p15="http://schemas.microsoft.com/office/powerpoint/2012/main" timeZoneBias="180">
          <p15:parentCm authorId="1" idx="8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d89ca545d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d89ca545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0a37a3881_4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0a37a3881_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0a37a3881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0a37a388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0a37a3881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0a37a388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0a37a3881_9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0a37a3881_9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0a37a3881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0a37a388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0a37a3881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0a37a388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0a37a3881_0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0a37a388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0a37a3881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0a37a388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0a37a3881_0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0a37a3881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0a37a3881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0a37a388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0a37a3881_4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0a37a3881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f59152ee9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f59152e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0a37a3881_0_4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60a37a3881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0a37a3881_0_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0a37a388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4eddc7ad5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4eddc7ad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0a37a3881_0_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60a37a388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0a37a3881_0_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0a37a388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4eddc7ad5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4eddc7ad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89ca545d4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89ca545d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0a37a3881_0_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0a37a3881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89ca545d4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89ca545d4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60a37a3881_4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60a37a3881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0a37a3881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0a37a388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0a37a3881_0_2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60a37a3881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0a37a3881_0_2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0a37a388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d89ca545d4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d89ca545d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0a37a3881_0_3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0a37a3881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0a37a3881_0_3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60a37a388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0a37a3881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0a37a388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d89ca545d4_0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d89ca545d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0a37a3881_4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0a37a3881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89ca545d4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89ca545d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a37a3881_4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a37a3881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60a37a3881_0_4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60a37a3881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0a37a3881_0_4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0a37a3881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60a37a3881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60a37a388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89ca545d4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89ca545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59152ee94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59152ee9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89ca545d4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89ca545d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0a37a388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0a37a38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0a37a3881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0a37a388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0a37a3881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0a37a388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3997533"/>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676400"/>
            <a:ext cx="8123100" cy="2118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4243083"/>
            <a:ext cx="8123100" cy="84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321967"/>
            <a:ext cx="8520600" cy="255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4095067"/>
            <a:ext cx="8520600" cy="1202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3997533"/>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743200"/>
            <a:ext cx="8123100" cy="10383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701800"/>
            <a:ext cx="57975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00"/>
            <a:ext cx="4572000" cy="685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59940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607767"/>
            <a:ext cx="4045200" cy="20127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5649100"/>
            <a:ext cx="5998800" cy="798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comments" Target="../comments/comment1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comments" Target="../comments/comment19.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comments" Target="../comments/comment20.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comments" Target="../comments/comment21.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comments" Target="../comments/comment22.xml"/><Relationship Id="rId5" Type="http://schemas.openxmlformats.org/officeDocument/2006/relationships/image" Target="../media/image1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comments" Target="../comments/comment23.xml"/><Relationship Id="rId5" Type="http://schemas.openxmlformats.org/officeDocument/2006/relationships/image" Target="../media/image12.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comments" Target="../comments/comment24.xml"/><Relationship Id="rId5" Type="http://schemas.openxmlformats.org/officeDocument/2006/relationships/image" Target="../media/image12.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comments" Target="../comments/comment25.xml"/><Relationship Id="rId5" Type="http://schemas.openxmlformats.org/officeDocument/2006/relationships/image" Target="../media/image10.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comments" Target="../comments/comment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comments" Target="../comments/commen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28.xm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32.xml"/><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33.xml"/><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comments" Target="../comments/commen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comments" Target="../comments/commen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comments" Target="../comments/commen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comments" Target="../comments/commen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idx="4294967295"/>
          </p:nvPr>
        </p:nvSpPr>
        <p:spPr>
          <a:xfrm>
            <a:off x="-50" y="3932250"/>
            <a:ext cx="9144000" cy="72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BA1E6"/>
                </a:solidFill>
                <a:latin typeface="Proxima Nova Extrabold"/>
                <a:ea typeface="Proxima Nova Extrabold"/>
                <a:cs typeface="Proxima Nova Extrabold"/>
                <a:sym typeface="Proxima Nova Extrabold"/>
              </a:rPr>
              <a:t>Algoritmos y Programación I</a:t>
            </a:r>
            <a:endParaRPr>
              <a:solidFill>
                <a:srgbClr val="0BA1E6"/>
              </a:solidFill>
              <a:latin typeface="Proxima Nova Extrabold"/>
              <a:ea typeface="Proxima Nova Extrabold"/>
              <a:cs typeface="Proxima Nova Extrabold"/>
              <a:sym typeface="Proxima Nova Extrabold"/>
            </a:endParaRPr>
          </a:p>
        </p:txBody>
      </p:sp>
      <p:sp>
        <p:nvSpPr>
          <p:cNvPr id="60" name="Google Shape;60;p13"/>
          <p:cNvSpPr txBox="1">
            <a:spLocks noGrp="1"/>
          </p:cNvSpPr>
          <p:nvPr>
            <p:ph type="subTitle" idx="4294967295"/>
          </p:nvPr>
        </p:nvSpPr>
        <p:spPr>
          <a:xfrm>
            <a:off x="552725" y="4505550"/>
            <a:ext cx="8038500" cy="109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Proxima Nova Semibold"/>
                <a:ea typeface="Proxima Nova Semibold"/>
                <a:cs typeface="Proxima Nova Semibold"/>
                <a:sym typeface="Proxima Nova Semibold"/>
              </a:rPr>
              <a:t>Curso Essaya - 95.11</a:t>
            </a:r>
            <a:r>
              <a:rPr lang="en">
                <a:solidFill>
                  <a:schemeClr val="dk1"/>
                </a:solidFill>
                <a:latin typeface="Proxima Nova Semibold"/>
                <a:ea typeface="Proxima Nova Semibold"/>
                <a:cs typeface="Proxima Nova Semibold"/>
                <a:sym typeface="Proxima Nova Semibold"/>
              </a:rPr>
              <a:t/>
            </a:r>
            <a:br>
              <a:rPr lang="en">
                <a:solidFill>
                  <a:schemeClr val="dk1"/>
                </a:solidFill>
                <a:latin typeface="Proxima Nova Semibold"/>
                <a:ea typeface="Proxima Nova Semibold"/>
                <a:cs typeface="Proxima Nova Semibold"/>
                <a:sym typeface="Proxima Nova Semibold"/>
              </a:rPr>
            </a:br>
            <a:r>
              <a:rPr lang="en">
                <a:solidFill>
                  <a:srgbClr val="0BA1E6"/>
                </a:solidFill>
                <a:latin typeface="Proxima Nova Semibold"/>
                <a:ea typeface="Proxima Nova Semibold"/>
                <a:cs typeface="Proxima Nova Semibold"/>
                <a:sym typeface="Proxima Nova Semibold"/>
              </a:rPr>
              <a:t>Clase 5</a:t>
            </a:r>
            <a:r>
              <a:rPr lang="en">
                <a:solidFill>
                  <a:schemeClr val="dk1"/>
                </a:solidFill>
                <a:latin typeface="Proxima Nova Semibold"/>
                <a:ea typeface="Proxima Nova Semibold"/>
                <a:cs typeface="Proxima Nova Semibold"/>
                <a:sym typeface="Proxima Nova Semibold"/>
              </a:rPr>
              <a:t> </a:t>
            </a:r>
            <a:r>
              <a:rPr lang="en">
                <a:latin typeface="Proxima Nova Semibold"/>
                <a:ea typeface="Proxima Nova Semibold"/>
                <a:cs typeface="Proxima Nova Semibold"/>
                <a:sym typeface="Proxima Nova Semibold"/>
              </a:rPr>
              <a:t>Manejo de bits - Estructuras - Argumentos de línea de comandos</a:t>
            </a:r>
            <a:endParaRPr>
              <a:latin typeface="Proxima Nova Semibold"/>
              <a:ea typeface="Proxima Nova Semibold"/>
              <a:cs typeface="Proxima Nova Semibold"/>
              <a:sym typeface="Proxima Nova Semibold"/>
            </a:endParaRPr>
          </a:p>
        </p:txBody>
      </p:sp>
      <p:pic>
        <p:nvPicPr>
          <p:cNvPr id="61" name="Google Shape;61;p13"/>
          <p:cNvPicPr preferRelativeResize="0"/>
          <p:nvPr/>
        </p:nvPicPr>
        <p:blipFill>
          <a:blip r:embed="rId3">
            <a:alphaModFix/>
          </a:blip>
          <a:stretch>
            <a:fillRect/>
          </a:stretch>
        </p:blipFill>
        <p:spPr>
          <a:xfrm>
            <a:off x="1140223" y="1150176"/>
            <a:ext cx="6863549" cy="2278899"/>
          </a:xfrm>
          <a:prstGeom prst="rect">
            <a:avLst/>
          </a:prstGeom>
          <a:noFill/>
          <a:ln>
            <a:noFill/>
          </a:ln>
        </p:spPr>
      </p:pic>
      <p:pic>
        <p:nvPicPr>
          <p:cNvPr id="62" name="Google Shape;62;p13"/>
          <p:cNvPicPr preferRelativeResize="0"/>
          <p:nvPr/>
        </p:nvPicPr>
        <p:blipFill>
          <a:blip r:embed="rId4">
            <a:alphaModFix/>
          </a:blip>
          <a:stretch>
            <a:fillRect/>
          </a:stretch>
        </p:blipFill>
        <p:spPr>
          <a:xfrm>
            <a:off x="-4" y="0"/>
            <a:ext cx="423809" cy="6858002"/>
          </a:xfrm>
          <a:prstGeom prst="rect">
            <a:avLst/>
          </a:prstGeom>
          <a:noFill/>
          <a:ln>
            <a:noFill/>
          </a:ln>
        </p:spPr>
      </p:pic>
      <p:pic>
        <p:nvPicPr>
          <p:cNvPr id="63" name="Google Shape;63;p13"/>
          <p:cNvPicPr preferRelativeResize="0"/>
          <p:nvPr/>
        </p:nvPicPr>
        <p:blipFill>
          <a:blip r:embed="rId5">
            <a:alphaModFix/>
          </a:blip>
          <a:stretch>
            <a:fillRect/>
          </a:stretch>
        </p:blipFill>
        <p:spPr>
          <a:xfrm>
            <a:off x="8720196" y="0"/>
            <a:ext cx="423809" cy="6858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p:nvPr/>
        </p:nvSpPr>
        <p:spPr>
          <a:xfrm>
            <a:off x="0" y="3507975"/>
            <a:ext cx="9144000" cy="32421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txBox="1"/>
          <p:nvPr/>
        </p:nvSpPr>
        <p:spPr>
          <a:xfrm>
            <a:off x="1413084" y="631775"/>
            <a:ext cx="3539400" cy="243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1100 1000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&amp;</a:t>
            </a:r>
            <a:r>
              <a:rPr lang="en" sz="3600">
                <a:solidFill>
                  <a:srgbClr val="616161"/>
                </a:solidFill>
                <a:latin typeface="Consolas"/>
                <a:ea typeface="Consolas"/>
                <a:cs typeface="Consolas"/>
                <a:sym typeface="Consolas"/>
              </a:rPr>
              <a:t> 1011 1000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1000 1000</a:t>
            </a:r>
            <a:endParaRPr sz="3600">
              <a:solidFill>
                <a:srgbClr val="616161"/>
              </a:solidFill>
              <a:latin typeface="Consolas"/>
              <a:ea typeface="Consolas"/>
              <a:cs typeface="Consolas"/>
              <a:sym typeface="Consolas"/>
            </a:endParaRPr>
          </a:p>
        </p:txBody>
      </p:sp>
      <p:sp>
        <p:nvSpPr>
          <p:cNvPr id="137" name="Google Shape;137;p22"/>
          <p:cNvSpPr txBox="1"/>
          <p:nvPr/>
        </p:nvSpPr>
        <p:spPr>
          <a:xfrm>
            <a:off x="5618150" y="631775"/>
            <a:ext cx="1356300" cy="243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0xc8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0xb8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0x88</a:t>
            </a:r>
            <a:endParaRPr sz="3600">
              <a:solidFill>
                <a:schemeClr val="dk2"/>
              </a:solidFill>
              <a:latin typeface="Consolas"/>
              <a:ea typeface="Consolas"/>
              <a:cs typeface="Consolas"/>
              <a:sym typeface="Consolas"/>
            </a:endParaRPr>
          </a:p>
        </p:txBody>
      </p:sp>
      <p:sp>
        <p:nvSpPr>
          <p:cNvPr id="138" name="Google Shape;138;p22"/>
          <p:cNvSpPr txBox="1"/>
          <p:nvPr/>
        </p:nvSpPr>
        <p:spPr>
          <a:xfrm>
            <a:off x="423884" y="631775"/>
            <a:ext cx="1024500" cy="243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200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184</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136</a:t>
            </a:r>
            <a:endParaRPr sz="3600">
              <a:solidFill>
                <a:srgbClr val="BF9000"/>
              </a:solidFill>
              <a:latin typeface="Consolas"/>
              <a:ea typeface="Consolas"/>
              <a:cs typeface="Consolas"/>
              <a:sym typeface="Consolas"/>
            </a:endParaRPr>
          </a:p>
        </p:txBody>
      </p:sp>
      <p:sp>
        <p:nvSpPr>
          <p:cNvPr id="139" name="Google Shape;139;p22"/>
          <p:cNvSpPr txBox="1"/>
          <p:nvPr/>
        </p:nvSpPr>
        <p:spPr>
          <a:xfrm>
            <a:off x="1413075" y="3908375"/>
            <a:ext cx="3539400" cy="1785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1100 1000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&amp;&amp;</a:t>
            </a:r>
            <a:r>
              <a:rPr lang="en" sz="3600">
                <a:solidFill>
                  <a:srgbClr val="616161"/>
                </a:solidFill>
                <a:latin typeface="Consolas"/>
                <a:ea typeface="Consolas"/>
                <a:cs typeface="Consolas"/>
                <a:sym typeface="Consolas"/>
              </a:rPr>
              <a:t> 1011 1000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p:txBody>
      </p:sp>
      <p:sp>
        <p:nvSpPr>
          <p:cNvPr id="140" name="Google Shape;140;p22"/>
          <p:cNvSpPr txBox="1"/>
          <p:nvPr/>
        </p:nvSpPr>
        <p:spPr>
          <a:xfrm>
            <a:off x="5618150" y="3908375"/>
            <a:ext cx="1356300" cy="162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0xc8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0xb8</a:t>
            </a:r>
            <a:endParaRPr sz="3600">
              <a:solidFill>
                <a:schemeClr val="dk2"/>
              </a:solidFill>
              <a:latin typeface="Consolas"/>
              <a:ea typeface="Consolas"/>
              <a:cs typeface="Consolas"/>
              <a:sym typeface="Consolas"/>
            </a:endParaRPr>
          </a:p>
        </p:txBody>
      </p:sp>
      <p:sp>
        <p:nvSpPr>
          <p:cNvPr id="141" name="Google Shape;141;p22"/>
          <p:cNvSpPr txBox="1"/>
          <p:nvPr/>
        </p:nvSpPr>
        <p:spPr>
          <a:xfrm>
            <a:off x="423875" y="3908375"/>
            <a:ext cx="1024500" cy="17442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200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184</a:t>
            </a:r>
            <a:endParaRPr sz="3600">
              <a:solidFill>
                <a:srgbClr val="BF9000"/>
              </a:solidFill>
              <a:latin typeface="Consolas"/>
              <a:ea typeface="Consolas"/>
              <a:cs typeface="Consolas"/>
              <a:sym typeface="Consolas"/>
            </a:endParaRPr>
          </a:p>
        </p:txBody>
      </p:sp>
      <p:sp>
        <p:nvSpPr>
          <p:cNvPr id="142" name="Google Shape;142;p22"/>
          <p:cNvSpPr txBox="1"/>
          <p:nvPr/>
        </p:nvSpPr>
        <p:spPr>
          <a:xfrm>
            <a:off x="1413076" y="5466100"/>
            <a:ext cx="35394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0000 0001</a:t>
            </a:r>
            <a:endParaRPr sz="3600">
              <a:solidFill>
                <a:srgbClr val="616161"/>
              </a:solidFill>
              <a:latin typeface="Consolas"/>
              <a:ea typeface="Consolas"/>
              <a:cs typeface="Consolas"/>
              <a:sym typeface="Consolas"/>
            </a:endParaRPr>
          </a:p>
        </p:txBody>
      </p:sp>
      <p:sp>
        <p:nvSpPr>
          <p:cNvPr id="143" name="Google Shape;143;p22"/>
          <p:cNvSpPr txBox="1"/>
          <p:nvPr/>
        </p:nvSpPr>
        <p:spPr>
          <a:xfrm>
            <a:off x="5618148" y="546610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0x01</a:t>
            </a:r>
            <a:endParaRPr sz="3600">
              <a:solidFill>
                <a:schemeClr val="dk2"/>
              </a:solidFill>
              <a:latin typeface="Consolas"/>
              <a:ea typeface="Consolas"/>
              <a:cs typeface="Consolas"/>
              <a:sym typeface="Consolas"/>
            </a:endParaRPr>
          </a:p>
        </p:txBody>
      </p:sp>
      <p:sp>
        <p:nvSpPr>
          <p:cNvPr id="144" name="Google Shape;144;p22"/>
          <p:cNvSpPr txBox="1"/>
          <p:nvPr/>
        </p:nvSpPr>
        <p:spPr>
          <a:xfrm>
            <a:off x="423875" y="5466100"/>
            <a:ext cx="10245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a:t>
            </a:r>
            <a:endParaRPr sz="3600">
              <a:solidFill>
                <a:srgbClr val="BF9000"/>
              </a:solidFill>
              <a:latin typeface="Consolas"/>
              <a:ea typeface="Consolas"/>
              <a:cs typeface="Consolas"/>
              <a:sym typeface="Consolas"/>
            </a:endParaRPr>
          </a:p>
        </p:txBody>
      </p:sp>
      <p:sp>
        <p:nvSpPr>
          <p:cNvPr id="145" name="Google Shape;145;p22"/>
          <p:cNvSpPr txBox="1"/>
          <p:nvPr/>
        </p:nvSpPr>
        <p:spPr>
          <a:xfrm>
            <a:off x="7370748" y="546610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accent5"/>
                </a:solidFill>
                <a:latin typeface="Consolas"/>
                <a:ea typeface="Consolas"/>
                <a:cs typeface="Consolas"/>
                <a:sym typeface="Consolas"/>
              </a:rPr>
              <a:t>true</a:t>
            </a:r>
            <a:endParaRPr sz="3600">
              <a:solidFill>
                <a:schemeClr val="accent5"/>
              </a:solidFill>
              <a:latin typeface="Consolas"/>
              <a:ea typeface="Consolas"/>
              <a:cs typeface="Consolas"/>
              <a:sym typeface="Consolas"/>
            </a:endParaRPr>
          </a:p>
        </p:txBody>
      </p:sp>
      <p:sp>
        <p:nvSpPr>
          <p:cNvPr id="146" name="Google Shape;146;p22"/>
          <p:cNvSpPr txBox="1"/>
          <p:nvPr/>
        </p:nvSpPr>
        <p:spPr>
          <a:xfrm>
            <a:off x="7370750" y="3908375"/>
            <a:ext cx="1853700" cy="162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accent5"/>
                </a:solidFill>
                <a:latin typeface="Consolas"/>
                <a:ea typeface="Consolas"/>
                <a:cs typeface="Consolas"/>
                <a:sym typeface="Consolas"/>
              </a:rPr>
              <a:t>(true)</a:t>
            </a:r>
            <a:endParaRPr sz="3600">
              <a:solidFill>
                <a:schemeClr val="accent5"/>
              </a:solidFill>
              <a:latin typeface="Consolas"/>
              <a:ea typeface="Consolas"/>
              <a:cs typeface="Consolas"/>
              <a:sym typeface="Consolas"/>
            </a:endParaRPr>
          </a:p>
          <a:p>
            <a:pPr marL="0" lvl="0" indent="0" algn="l" rtl="0">
              <a:lnSpc>
                <a:spcPct val="100000"/>
              </a:lnSpc>
              <a:spcBef>
                <a:spcPts val="0"/>
              </a:spcBef>
              <a:spcAft>
                <a:spcPts val="0"/>
              </a:spcAft>
              <a:buNone/>
            </a:pPr>
            <a:r>
              <a:rPr lang="en" sz="3600">
                <a:solidFill>
                  <a:schemeClr val="accent5"/>
                </a:solidFill>
                <a:latin typeface="Consolas"/>
                <a:ea typeface="Consolas"/>
                <a:cs typeface="Consolas"/>
                <a:sym typeface="Consolas"/>
              </a:rPr>
              <a:t>(true)</a:t>
            </a:r>
            <a:endParaRPr sz="3600">
              <a:solidFill>
                <a:schemeClr val="accent5"/>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1000"/>
                                        <p:tgtEl>
                                          <p:spTgt spid="144"/>
                                        </p:tgtEl>
                                      </p:cBhvr>
                                    </p:animEffect>
                                  </p:childTnLst>
                                </p:cTn>
                              </p:par>
                              <p:par>
                                <p:cTn id="11" presetID="10"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1000"/>
                                        <p:tgtEl>
                                          <p:spTgt spid="1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1000"/>
                                        <p:tgtEl>
                                          <p:spTgt spid="145"/>
                                        </p:tgtEl>
                                      </p:cBhvr>
                                    </p:animEffect>
                                  </p:childTnLst>
                                </p:cTn>
                              </p:par>
                              <p:par>
                                <p:cTn id="19" presetID="10" presetClass="entr" presetSubtype="0"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fade">
                                      <p:cBhvr>
                                        <p:cTn id="21"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50"/>
        <p:cNvGrpSpPr/>
        <p:nvPr/>
      </p:nvGrpSpPr>
      <p:grpSpPr>
        <a:xfrm>
          <a:off x="0" y="0"/>
          <a:ext cx="0" cy="0"/>
          <a:chOff x="0" y="0"/>
          <a:chExt cx="0" cy="0"/>
        </a:xfrm>
      </p:grpSpPr>
      <p:sp>
        <p:nvSpPr>
          <p:cNvPr id="151" name="Google Shape;151;p23"/>
          <p:cNvSpPr txBox="1">
            <a:spLocks noGrp="1"/>
          </p:cNvSpPr>
          <p:nvPr>
            <p:ph type="title" idx="4294967295"/>
          </p:nvPr>
        </p:nvSpPr>
        <p:spPr>
          <a:xfrm>
            <a:off x="544450" y="152807"/>
            <a:ext cx="1301100" cy="13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chemeClr val="dk2"/>
                </a:solidFill>
              </a:rPr>
              <a:t>(</a:t>
            </a:r>
            <a:endParaRPr sz="7200">
              <a:solidFill>
                <a:schemeClr val="dk2"/>
              </a:solidFill>
            </a:endParaRPr>
          </a:p>
        </p:txBody>
      </p:sp>
      <p:sp>
        <p:nvSpPr>
          <p:cNvPr id="152" name="Google Shape;152;p23"/>
          <p:cNvSpPr txBox="1"/>
          <p:nvPr/>
        </p:nvSpPr>
        <p:spPr>
          <a:xfrm>
            <a:off x="1160350" y="7608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0000 0000</a:t>
            </a:r>
            <a:endParaRPr sz="3600">
              <a:solidFill>
                <a:srgbClr val="616161"/>
              </a:solidFill>
              <a:latin typeface="Consolas"/>
              <a:ea typeface="Consolas"/>
              <a:cs typeface="Consolas"/>
              <a:sym typeface="Consolas"/>
            </a:endParaRPr>
          </a:p>
        </p:txBody>
      </p:sp>
      <p:sp>
        <p:nvSpPr>
          <p:cNvPr id="153" name="Google Shape;153;p23"/>
          <p:cNvSpPr txBox="1"/>
          <p:nvPr/>
        </p:nvSpPr>
        <p:spPr>
          <a:xfrm>
            <a:off x="4717675" y="7608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00</a:t>
            </a:r>
            <a:endParaRPr sz="3600">
              <a:solidFill>
                <a:schemeClr val="dk2"/>
              </a:solidFill>
              <a:latin typeface="Consolas"/>
              <a:ea typeface="Consolas"/>
              <a:cs typeface="Consolas"/>
              <a:sym typeface="Consolas"/>
            </a:endParaRPr>
          </a:p>
        </p:txBody>
      </p:sp>
      <p:sp>
        <p:nvSpPr>
          <p:cNvPr id="154" name="Google Shape;154;p23"/>
          <p:cNvSpPr txBox="1">
            <a:spLocks noGrp="1"/>
          </p:cNvSpPr>
          <p:nvPr>
            <p:ph type="title" idx="4294967295"/>
          </p:nvPr>
        </p:nvSpPr>
        <p:spPr>
          <a:xfrm>
            <a:off x="8003750" y="5151525"/>
            <a:ext cx="782700" cy="13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chemeClr val="dk2"/>
                </a:solidFill>
              </a:rPr>
              <a:t>)</a:t>
            </a:r>
            <a:endParaRPr sz="7200">
              <a:solidFill>
                <a:schemeClr val="dk2"/>
              </a:solidFill>
            </a:endParaRPr>
          </a:p>
        </p:txBody>
      </p:sp>
      <p:sp>
        <p:nvSpPr>
          <p:cNvPr id="155" name="Google Shape;155;p23"/>
          <p:cNvSpPr txBox="1"/>
          <p:nvPr/>
        </p:nvSpPr>
        <p:spPr>
          <a:xfrm>
            <a:off x="1160350" y="12180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0000 000</a:t>
            </a:r>
            <a:r>
              <a:rPr lang="en" sz="3600">
                <a:latin typeface="Consolas"/>
                <a:ea typeface="Consolas"/>
                <a:cs typeface="Consolas"/>
                <a:sym typeface="Consolas"/>
              </a:rPr>
              <a:t>1</a:t>
            </a:r>
            <a:endParaRPr sz="3600">
              <a:latin typeface="Consolas"/>
              <a:ea typeface="Consolas"/>
              <a:cs typeface="Consolas"/>
              <a:sym typeface="Consolas"/>
            </a:endParaRPr>
          </a:p>
        </p:txBody>
      </p:sp>
      <p:sp>
        <p:nvSpPr>
          <p:cNvPr id="156" name="Google Shape;156;p23"/>
          <p:cNvSpPr txBox="1"/>
          <p:nvPr/>
        </p:nvSpPr>
        <p:spPr>
          <a:xfrm>
            <a:off x="4717675" y="12180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01</a:t>
            </a:r>
            <a:endParaRPr sz="3600">
              <a:solidFill>
                <a:schemeClr val="dk2"/>
              </a:solidFill>
              <a:latin typeface="Consolas"/>
              <a:ea typeface="Consolas"/>
              <a:cs typeface="Consolas"/>
              <a:sym typeface="Consolas"/>
            </a:endParaRPr>
          </a:p>
        </p:txBody>
      </p:sp>
      <p:sp>
        <p:nvSpPr>
          <p:cNvPr id="157" name="Google Shape;157;p23"/>
          <p:cNvSpPr txBox="1"/>
          <p:nvPr/>
        </p:nvSpPr>
        <p:spPr>
          <a:xfrm>
            <a:off x="1160350" y="16752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0000 00</a:t>
            </a:r>
            <a:r>
              <a:rPr lang="en" sz="3600">
                <a:latin typeface="Consolas"/>
                <a:ea typeface="Consolas"/>
                <a:cs typeface="Consolas"/>
                <a:sym typeface="Consolas"/>
              </a:rPr>
              <a:t>1</a:t>
            </a:r>
            <a:r>
              <a:rPr lang="en" sz="3600">
                <a:solidFill>
                  <a:srgbClr val="616161"/>
                </a:solidFill>
                <a:latin typeface="Consolas"/>
                <a:ea typeface="Consolas"/>
                <a:cs typeface="Consolas"/>
                <a:sym typeface="Consolas"/>
              </a:rPr>
              <a:t>0</a:t>
            </a:r>
            <a:endParaRPr sz="3600">
              <a:solidFill>
                <a:srgbClr val="616161"/>
              </a:solidFill>
              <a:latin typeface="Consolas"/>
              <a:ea typeface="Consolas"/>
              <a:cs typeface="Consolas"/>
              <a:sym typeface="Consolas"/>
            </a:endParaRPr>
          </a:p>
        </p:txBody>
      </p:sp>
      <p:sp>
        <p:nvSpPr>
          <p:cNvPr id="158" name="Google Shape;158;p23"/>
          <p:cNvSpPr txBox="1"/>
          <p:nvPr/>
        </p:nvSpPr>
        <p:spPr>
          <a:xfrm>
            <a:off x="4717675" y="16752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02</a:t>
            </a:r>
            <a:endParaRPr sz="3600">
              <a:solidFill>
                <a:schemeClr val="dk2"/>
              </a:solidFill>
              <a:latin typeface="Consolas"/>
              <a:ea typeface="Consolas"/>
              <a:cs typeface="Consolas"/>
              <a:sym typeface="Consolas"/>
            </a:endParaRPr>
          </a:p>
        </p:txBody>
      </p:sp>
      <p:sp>
        <p:nvSpPr>
          <p:cNvPr id="159" name="Google Shape;159;p23"/>
          <p:cNvSpPr txBox="1"/>
          <p:nvPr/>
        </p:nvSpPr>
        <p:spPr>
          <a:xfrm>
            <a:off x="1160350" y="21324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0000 0</a:t>
            </a:r>
            <a:r>
              <a:rPr lang="en" sz="3600">
                <a:latin typeface="Consolas"/>
                <a:ea typeface="Consolas"/>
                <a:cs typeface="Consolas"/>
                <a:sym typeface="Consolas"/>
              </a:rPr>
              <a:t>1</a:t>
            </a:r>
            <a:r>
              <a:rPr lang="en" sz="3600">
                <a:solidFill>
                  <a:srgbClr val="616161"/>
                </a:solidFill>
                <a:latin typeface="Consolas"/>
                <a:ea typeface="Consolas"/>
                <a:cs typeface="Consolas"/>
                <a:sym typeface="Consolas"/>
              </a:rPr>
              <a:t>00</a:t>
            </a:r>
            <a:endParaRPr sz="3600">
              <a:solidFill>
                <a:srgbClr val="616161"/>
              </a:solidFill>
              <a:latin typeface="Consolas"/>
              <a:ea typeface="Consolas"/>
              <a:cs typeface="Consolas"/>
              <a:sym typeface="Consolas"/>
            </a:endParaRPr>
          </a:p>
        </p:txBody>
      </p:sp>
      <p:sp>
        <p:nvSpPr>
          <p:cNvPr id="160" name="Google Shape;160;p23"/>
          <p:cNvSpPr txBox="1"/>
          <p:nvPr/>
        </p:nvSpPr>
        <p:spPr>
          <a:xfrm>
            <a:off x="4717675" y="21324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04</a:t>
            </a:r>
            <a:endParaRPr sz="3600">
              <a:solidFill>
                <a:schemeClr val="dk2"/>
              </a:solidFill>
              <a:latin typeface="Consolas"/>
              <a:ea typeface="Consolas"/>
              <a:cs typeface="Consolas"/>
              <a:sym typeface="Consolas"/>
            </a:endParaRPr>
          </a:p>
        </p:txBody>
      </p:sp>
      <p:sp>
        <p:nvSpPr>
          <p:cNvPr id="161" name="Google Shape;161;p23"/>
          <p:cNvSpPr txBox="1"/>
          <p:nvPr/>
        </p:nvSpPr>
        <p:spPr>
          <a:xfrm>
            <a:off x="1160350" y="25896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0000 </a:t>
            </a:r>
            <a:r>
              <a:rPr lang="en" sz="3600">
                <a:latin typeface="Consolas"/>
                <a:ea typeface="Consolas"/>
                <a:cs typeface="Consolas"/>
                <a:sym typeface="Consolas"/>
              </a:rPr>
              <a:t>1</a:t>
            </a:r>
            <a:r>
              <a:rPr lang="en" sz="3600">
                <a:solidFill>
                  <a:srgbClr val="616161"/>
                </a:solidFill>
                <a:latin typeface="Consolas"/>
                <a:ea typeface="Consolas"/>
                <a:cs typeface="Consolas"/>
                <a:sym typeface="Consolas"/>
              </a:rPr>
              <a:t>000</a:t>
            </a:r>
            <a:endParaRPr sz="3600">
              <a:solidFill>
                <a:srgbClr val="616161"/>
              </a:solidFill>
              <a:latin typeface="Consolas"/>
              <a:ea typeface="Consolas"/>
              <a:cs typeface="Consolas"/>
              <a:sym typeface="Consolas"/>
            </a:endParaRPr>
          </a:p>
        </p:txBody>
      </p:sp>
      <p:sp>
        <p:nvSpPr>
          <p:cNvPr id="162" name="Google Shape;162;p23"/>
          <p:cNvSpPr txBox="1"/>
          <p:nvPr/>
        </p:nvSpPr>
        <p:spPr>
          <a:xfrm>
            <a:off x="4717675" y="25896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08</a:t>
            </a:r>
            <a:endParaRPr sz="3600">
              <a:solidFill>
                <a:schemeClr val="dk2"/>
              </a:solidFill>
              <a:latin typeface="Consolas"/>
              <a:ea typeface="Consolas"/>
              <a:cs typeface="Consolas"/>
              <a:sym typeface="Consolas"/>
            </a:endParaRPr>
          </a:p>
        </p:txBody>
      </p:sp>
      <p:sp>
        <p:nvSpPr>
          <p:cNvPr id="163" name="Google Shape;163;p23"/>
          <p:cNvSpPr txBox="1"/>
          <p:nvPr/>
        </p:nvSpPr>
        <p:spPr>
          <a:xfrm>
            <a:off x="1160350" y="30468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0000 </a:t>
            </a:r>
            <a:r>
              <a:rPr lang="en" sz="3600">
                <a:latin typeface="Consolas"/>
                <a:ea typeface="Consolas"/>
                <a:cs typeface="Consolas"/>
                <a:sym typeface="Consolas"/>
              </a:rPr>
              <a:t>1111</a:t>
            </a:r>
            <a:endParaRPr sz="3600">
              <a:latin typeface="Consolas"/>
              <a:ea typeface="Consolas"/>
              <a:cs typeface="Consolas"/>
              <a:sym typeface="Consolas"/>
            </a:endParaRPr>
          </a:p>
        </p:txBody>
      </p:sp>
      <p:sp>
        <p:nvSpPr>
          <p:cNvPr id="164" name="Google Shape;164;p23"/>
          <p:cNvSpPr txBox="1"/>
          <p:nvPr/>
        </p:nvSpPr>
        <p:spPr>
          <a:xfrm>
            <a:off x="4717675" y="30468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0f</a:t>
            </a:r>
            <a:endParaRPr sz="3600">
              <a:solidFill>
                <a:schemeClr val="dk2"/>
              </a:solidFill>
              <a:latin typeface="Consolas"/>
              <a:ea typeface="Consolas"/>
              <a:cs typeface="Consolas"/>
              <a:sym typeface="Consolas"/>
            </a:endParaRPr>
          </a:p>
        </p:txBody>
      </p:sp>
      <p:sp>
        <p:nvSpPr>
          <p:cNvPr id="165" name="Google Shape;165;p23"/>
          <p:cNvSpPr txBox="1"/>
          <p:nvPr/>
        </p:nvSpPr>
        <p:spPr>
          <a:xfrm>
            <a:off x="1160350" y="35040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000</a:t>
            </a:r>
            <a:r>
              <a:rPr lang="en" sz="3600">
                <a:latin typeface="Consolas"/>
                <a:ea typeface="Consolas"/>
                <a:cs typeface="Consolas"/>
                <a:sym typeface="Consolas"/>
              </a:rPr>
              <a:t>1</a:t>
            </a:r>
            <a:r>
              <a:rPr lang="en" sz="3600">
                <a:solidFill>
                  <a:srgbClr val="616161"/>
                </a:solidFill>
                <a:latin typeface="Consolas"/>
                <a:ea typeface="Consolas"/>
                <a:cs typeface="Consolas"/>
                <a:sym typeface="Consolas"/>
              </a:rPr>
              <a:t> 0000</a:t>
            </a:r>
            <a:endParaRPr sz="3600">
              <a:solidFill>
                <a:srgbClr val="616161"/>
              </a:solidFill>
              <a:latin typeface="Consolas"/>
              <a:ea typeface="Consolas"/>
              <a:cs typeface="Consolas"/>
              <a:sym typeface="Consolas"/>
            </a:endParaRPr>
          </a:p>
        </p:txBody>
      </p:sp>
      <p:sp>
        <p:nvSpPr>
          <p:cNvPr id="166" name="Google Shape;166;p23"/>
          <p:cNvSpPr txBox="1"/>
          <p:nvPr/>
        </p:nvSpPr>
        <p:spPr>
          <a:xfrm>
            <a:off x="4717675" y="35040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10</a:t>
            </a:r>
            <a:endParaRPr sz="3600">
              <a:solidFill>
                <a:schemeClr val="dk2"/>
              </a:solidFill>
              <a:latin typeface="Consolas"/>
              <a:ea typeface="Consolas"/>
              <a:cs typeface="Consolas"/>
              <a:sym typeface="Consolas"/>
            </a:endParaRPr>
          </a:p>
        </p:txBody>
      </p:sp>
      <p:sp>
        <p:nvSpPr>
          <p:cNvPr id="167" name="Google Shape;167;p23"/>
          <p:cNvSpPr txBox="1"/>
          <p:nvPr/>
        </p:nvSpPr>
        <p:spPr>
          <a:xfrm>
            <a:off x="1160350" y="39612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a:t>
            </a:r>
            <a:r>
              <a:rPr lang="en" sz="3600">
                <a:latin typeface="Consolas"/>
                <a:ea typeface="Consolas"/>
                <a:cs typeface="Consolas"/>
                <a:sym typeface="Consolas"/>
              </a:rPr>
              <a:t>1</a:t>
            </a:r>
            <a:r>
              <a:rPr lang="en" sz="3600">
                <a:solidFill>
                  <a:srgbClr val="616161"/>
                </a:solidFill>
                <a:latin typeface="Consolas"/>
                <a:ea typeface="Consolas"/>
                <a:cs typeface="Consolas"/>
                <a:sym typeface="Consolas"/>
              </a:rPr>
              <a:t>0 0000</a:t>
            </a:r>
            <a:endParaRPr sz="3600">
              <a:solidFill>
                <a:srgbClr val="616161"/>
              </a:solidFill>
              <a:latin typeface="Consolas"/>
              <a:ea typeface="Consolas"/>
              <a:cs typeface="Consolas"/>
              <a:sym typeface="Consolas"/>
            </a:endParaRPr>
          </a:p>
        </p:txBody>
      </p:sp>
      <p:sp>
        <p:nvSpPr>
          <p:cNvPr id="168" name="Google Shape;168;p23"/>
          <p:cNvSpPr txBox="1"/>
          <p:nvPr/>
        </p:nvSpPr>
        <p:spPr>
          <a:xfrm>
            <a:off x="4717675" y="39612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20</a:t>
            </a:r>
            <a:endParaRPr sz="3600">
              <a:solidFill>
                <a:schemeClr val="dk2"/>
              </a:solidFill>
              <a:latin typeface="Consolas"/>
              <a:ea typeface="Consolas"/>
              <a:cs typeface="Consolas"/>
              <a:sym typeface="Consolas"/>
            </a:endParaRPr>
          </a:p>
        </p:txBody>
      </p:sp>
      <p:sp>
        <p:nvSpPr>
          <p:cNvPr id="169" name="Google Shape;169;p23"/>
          <p:cNvSpPr txBox="1"/>
          <p:nvPr/>
        </p:nvSpPr>
        <p:spPr>
          <a:xfrm>
            <a:off x="1160350" y="44184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a:t>
            </a:r>
            <a:r>
              <a:rPr lang="en" sz="3600">
                <a:latin typeface="Consolas"/>
                <a:ea typeface="Consolas"/>
                <a:cs typeface="Consolas"/>
                <a:sym typeface="Consolas"/>
              </a:rPr>
              <a:t>1</a:t>
            </a:r>
            <a:r>
              <a:rPr lang="en" sz="3600">
                <a:solidFill>
                  <a:srgbClr val="616161"/>
                </a:solidFill>
                <a:latin typeface="Consolas"/>
                <a:ea typeface="Consolas"/>
                <a:cs typeface="Consolas"/>
                <a:sym typeface="Consolas"/>
              </a:rPr>
              <a:t>00 0000</a:t>
            </a:r>
            <a:endParaRPr sz="3600">
              <a:solidFill>
                <a:srgbClr val="616161"/>
              </a:solidFill>
              <a:latin typeface="Consolas"/>
              <a:ea typeface="Consolas"/>
              <a:cs typeface="Consolas"/>
              <a:sym typeface="Consolas"/>
            </a:endParaRPr>
          </a:p>
        </p:txBody>
      </p:sp>
      <p:sp>
        <p:nvSpPr>
          <p:cNvPr id="170" name="Google Shape;170;p23"/>
          <p:cNvSpPr txBox="1"/>
          <p:nvPr/>
        </p:nvSpPr>
        <p:spPr>
          <a:xfrm>
            <a:off x="4717675" y="44184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40</a:t>
            </a:r>
            <a:endParaRPr sz="3600">
              <a:solidFill>
                <a:schemeClr val="dk2"/>
              </a:solidFill>
              <a:latin typeface="Consolas"/>
              <a:ea typeface="Consolas"/>
              <a:cs typeface="Consolas"/>
              <a:sym typeface="Consolas"/>
            </a:endParaRPr>
          </a:p>
        </p:txBody>
      </p:sp>
      <p:sp>
        <p:nvSpPr>
          <p:cNvPr id="171" name="Google Shape;171;p23"/>
          <p:cNvSpPr txBox="1"/>
          <p:nvPr/>
        </p:nvSpPr>
        <p:spPr>
          <a:xfrm>
            <a:off x="1160350" y="48756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latin typeface="Consolas"/>
                <a:ea typeface="Consolas"/>
                <a:cs typeface="Consolas"/>
                <a:sym typeface="Consolas"/>
              </a:rPr>
              <a:t>1</a:t>
            </a:r>
            <a:r>
              <a:rPr lang="en" sz="3600">
                <a:solidFill>
                  <a:srgbClr val="616161"/>
                </a:solidFill>
                <a:latin typeface="Consolas"/>
                <a:ea typeface="Consolas"/>
                <a:cs typeface="Consolas"/>
                <a:sym typeface="Consolas"/>
              </a:rPr>
              <a:t>000 0000</a:t>
            </a:r>
            <a:endParaRPr sz="3600">
              <a:solidFill>
                <a:srgbClr val="616161"/>
              </a:solidFill>
              <a:latin typeface="Consolas"/>
              <a:ea typeface="Consolas"/>
              <a:cs typeface="Consolas"/>
              <a:sym typeface="Consolas"/>
            </a:endParaRPr>
          </a:p>
        </p:txBody>
      </p:sp>
      <p:sp>
        <p:nvSpPr>
          <p:cNvPr id="172" name="Google Shape;172;p23"/>
          <p:cNvSpPr txBox="1"/>
          <p:nvPr/>
        </p:nvSpPr>
        <p:spPr>
          <a:xfrm>
            <a:off x="4717675" y="48756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80</a:t>
            </a:r>
            <a:endParaRPr sz="3600">
              <a:solidFill>
                <a:schemeClr val="dk2"/>
              </a:solidFill>
              <a:latin typeface="Consolas"/>
              <a:ea typeface="Consolas"/>
              <a:cs typeface="Consolas"/>
              <a:sym typeface="Consolas"/>
            </a:endParaRPr>
          </a:p>
        </p:txBody>
      </p:sp>
      <p:sp>
        <p:nvSpPr>
          <p:cNvPr id="173" name="Google Shape;173;p23"/>
          <p:cNvSpPr txBox="1"/>
          <p:nvPr/>
        </p:nvSpPr>
        <p:spPr>
          <a:xfrm>
            <a:off x="1160350" y="5332800"/>
            <a:ext cx="2801700" cy="76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latin typeface="Consolas"/>
                <a:ea typeface="Consolas"/>
                <a:cs typeface="Consolas"/>
                <a:sym typeface="Consolas"/>
              </a:rPr>
              <a:t>1111 1111</a:t>
            </a:r>
            <a:endParaRPr sz="3600">
              <a:latin typeface="Consolas"/>
              <a:ea typeface="Consolas"/>
              <a:cs typeface="Consolas"/>
              <a:sym typeface="Consolas"/>
            </a:endParaRPr>
          </a:p>
        </p:txBody>
      </p:sp>
      <p:sp>
        <p:nvSpPr>
          <p:cNvPr id="174" name="Google Shape;174;p23"/>
          <p:cNvSpPr txBox="1"/>
          <p:nvPr/>
        </p:nvSpPr>
        <p:spPr>
          <a:xfrm>
            <a:off x="4717675" y="53328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93C47D"/>
                </a:solidFill>
                <a:latin typeface="Consolas"/>
                <a:ea typeface="Consolas"/>
                <a:cs typeface="Consolas"/>
                <a:sym typeface="Consolas"/>
              </a:rPr>
              <a:t>0x</a:t>
            </a:r>
            <a:r>
              <a:rPr lang="en" sz="3600">
                <a:solidFill>
                  <a:schemeClr val="dk2"/>
                </a:solidFill>
                <a:latin typeface="Consolas"/>
                <a:ea typeface="Consolas"/>
                <a:cs typeface="Consolas"/>
                <a:sym typeface="Consolas"/>
              </a:rPr>
              <a:t>ff</a:t>
            </a:r>
            <a:endParaRPr sz="3600">
              <a:solidFill>
                <a:schemeClr val="dk2"/>
              </a:solidFill>
              <a:latin typeface="Consolas"/>
              <a:ea typeface="Consolas"/>
              <a:cs typeface="Consolas"/>
              <a:sym typeface="Consolas"/>
            </a:endParaRPr>
          </a:p>
        </p:txBody>
      </p:sp>
      <p:sp>
        <p:nvSpPr>
          <p:cNvPr id="175" name="Google Shape;175;p23"/>
          <p:cNvSpPr txBox="1"/>
          <p:nvPr/>
        </p:nvSpPr>
        <p:spPr>
          <a:xfrm>
            <a:off x="6546475" y="7608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0</a:t>
            </a:r>
            <a:endParaRPr sz="3600">
              <a:solidFill>
                <a:srgbClr val="7F6000"/>
              </a:solidFill>
              <a:latin typeface="Consolas"/>
              <a:ea typeface="Consolas"/>
              <a:cs typeface="Consolas"/>
              <a:sym typeface="Consolas"/>
            </a:endParaRPr>
          </a:p>
        </p:txBody>
      </p:sp>
      <p:sp>
        <p:nvSpPr>
          <p:cNvPr id="176" name="Google Shape;176;p23"/>
          <p:cNvSpPr txBox="1"/>
          <p:nvPr/>
        </p:nvSpPr>
        <p:spPr>
          <a:xfrm>
            <a:off x="6546475" y="12180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1</a:t>
            </a:r>
            <a:endParaRPr sz="3600">
              <a:solidFill>
                <a:srgbClr val="7F6000"/>
              </a:solidFill>
              <a:latin typeface="Consolas"/>
              <a:ea typeface="Consolas"/>
              <a:cs typeface="Consolas"/>
              <a:sym typeface="Consolas"/>
            </a:endParaRPr>
          </a:p>
        </p:txBody>
      </p:sp>
      <p:sp>
        <p:nvSpPr>
          <p:cNvPr id="177" name="Google Shape;177;p23"/>
          <p:cNvSpPr txBox="1"/>
          <p:nvPr/>
        </p:nvSpPr>
        <p:spPr>
          <a:xfrm>
            <a:off x="6546475" y="16752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2</a:t>
            </a:r>
            <a:endParaRPr sz="3600">
              <a:solidFill>
                <a:srgbClr val="7F6000"/>
              </a:solidFill>
              <a:latin typeface="Consolas"/>
              <a:ea typeface="Consolas"/>
              <a:cs typeface="Consolas"/>
              <a:sym typeface="Consolas"/>
            </a:endParaRPr>
          </a:p>
        </p:txBody>
      </p:sp>
      <p:sp>
        <p:nvSpPr>
          <p:cNvPr id="178" name="Google Shape;178;p23"/>
          <p:cNvSpPr txBox="1"/>
          <p:nvPr/>
        </p:nvSpPr>
        <p:spPr>
          <a:xfrm>
            <a:off x="6546475" y="21324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4</a:t>
            </a:r>
            <a:endParaRPr sz="3600">
              <a:solidFill>
                <a:srgbClr val="7F6000"/>
              </a:solidFill>
              <a:latin typeface="Consolas"/>
              <a:ea typeface="Consolas"/>
              <a:cs typeface="Consolas"/>
              <a:sym typeface="Consolas"/>
            </a:endParaRPr>
          </a:p>
        </p:txBody>
      </p:sp>
      <p:sp>
        <p:nvSpPr>
          <p:cNvPr id="179" name="Google Shape;179;p23"/>
          <p:cNvSpPr txBox="1"/>
          <p:nvPr/>
        </p:nvSpPr>
        <p:spPr>
          <a:xfrm>
            <a:off x="6546475" y="25896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8</a:t>
            </a:r>
            <a:endParaRPr sz="3600">
              <a:solidFill>
                <a:srgbClr val="7F6000"/>
              </a:solidFill>
              <a:latin typeface="Consolas"/>
              <a:ea typeface="Consolas"/>
              <a:cs typeface="Consolas"/>
              <a:sym typeface="Consolas"/>
            </a:endParaRPr>
          </a:p>
        </p:txBody>
      </p:sp>
      <p:sp>
        <p:nvSpPr>
          <p:cNvPr id="180" name="Google Shape;180;p23"/>
          <p:cNvSpPr txBox="1"/>
          <p:nvPr/>
        </p:nvSpPr>
        <p:spPr>
          <a:xfrm>
            <a:off x="6546475" y="30468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15</a:t>
            </a:r>
            <a:endParaRPr sz="3600">
              <a:solidFill>
                <a:srgbClr val="7F6000"/>
              </a:solidFill>
              <a:latin typeface="Consolas"/>
              <a:ea typeface="Consolas"/>
              <a:cs typeface="Consolas"/>
              <a:sym typeface="Consolas"/>
            </a:endParaRPr>
          </a:p>
        </p:txBody>
      </p:sp>
      <p:sp>
        <p:nvSpPr>
          <p:cNvPr id="181" name="Google Shape;181;p23"/>
          <p:cNvSpPr txBox="1"/>
          <p:nvPr/>
        </p:nvSpPr>
        <p:spPr>
          <a:xfrm>
            <a:off x="6546475" y="35040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16</a:t>
            </a:r>
            <a:endParaRPr sz="3600">
              <a:solidFill>
                <a:srgbClr val="7F6000"/>
              </a:solidFill>
              <a:latin typeface="Consolas"/>
              <a:ea typeface="Consolas"/>
              <a:cs typeface="Consolas"/>
              <a:sym typeface="Consolas"/>
            </a:endParaRPr>
          </a:p>
        </p:txBody>
      </p:sp>
      <p:sp>
        <p:nvSpPr>
          <p:cNvPr id="182" name="Google Shape;182;p23"/>
          <p:cNvSpPr txBox="1"/>
          <p:nvPr/>
        </p:nvSpPr>
        <p:spPr>
          <a:xfrm>
            <a:off x="6546475" y="39612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32</a:t>
            </a:r>
            <a:endParaRPr sz="3600">
              <a:solidFill>
                <a:srgbClr val="7F6000"/>
              </a:solidFill>
              <a:latin typeface="Consolas"/>
              <a:ea typeface="Consolas"/>
              <a:cs typeface="Consolas"/>
              <a:sym typeface="Consolas"/>
            </a:endParaRPr>
          </a:p>
        </p:txBody>
      </p:sp>
      <p:sp>
        <p:nvSpPr>
          <p:cNvPr id="183" name="Google Shape;183;p23"/>
          <p:cNvSpPr txBox="1"/>
          <p:nvPr/>
        </p:nvSpPr>
        <p:spPr>
          <a:xfrm>
            <a:off x="6546475" y="44184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64</a:t>
            </a:r>
            <a:endParaRPr sz="3600">
              <a:solidFill>
                <a:srgbClr val="7F6000"/>
              </a:solidFill>
              <a:latin typeface="Consolas"/>
              <a:ea typeface="Consolas"/>
              <a:cs typeface="Consolas"/>
              <a:sym typeface="Consolas"/>
            </a:endParaRPr>
          </a:p>
        </p:txBody>
      </p:sp>
      <p:sp>
        <p:nvSpPr>
          <p:cNvPr id="184" name="Google Shape;184;p23"/>
          <p:cNvSpPr txBox="1"/>
          <p:nvPr/>
        </p:nvSpPr>
        <p:spPr>
          <a:xfrm>
            <a:off x="6546475" y="48756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128</a:t>
            </a:r>
            <a:endParaRPr sz="3600">
              <a:solidFill>
                <a:srgbClr val="7F6000"/>
              </a:solidFill>
              <a:latin typeface="Consolas"/>
              <a:ea typeface="Consolas"/>
              <a:cs typeface="Consolas"/>
              <a:sym typeface="Consolas"/>
            </a:endParaRPr>
          </a:p>
        </p:txBody>
      </p:sp>
      <p:sp>
        <p:nvSpPr>
          <p:cNvPr id="185" name="Google Shape;185;p23"/>
          <p:cNvSpPr txBox="1"/>
          <p:nvPr/>
        </p:nvSpPr>
        <p:spPr>
          <a:xfrm>
            <a:off x="6546475" y="5332800"/>
            <a:ext cx="1356300" cy="76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rgbClr val="7F6000"/>
                </a:solidFill>
                <a:latin typeface="Consolas"/>
                <a:ea typeface="Consolas"/>
                <a:cs typeface="Consolas"/>
                <a:sym typeface="Consolas"/>
              </a:rPr>
              <a:t>255</a:t>
            </a:r>
            <a:endParaRPr sz="3600">
              <a:solidFill>
                <a:srgbClr val="7F6000"/>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10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fade">
                                      <p:cBhvr>
                                        <p:cTn id="17" dur="10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10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1000"/>
                                        <p:tgtEl>
                                          <p:spTgt spid="1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fade">
                                      <p:cBhvr>
                                        <p:cTn id="32" dur="1000"/>
                                        <p:tgtEl>
                                          <p:spTgt spid="17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1000"/>
                                        <p:tgtEl>
                                          <p:spTgt spid="15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1000"/>
                                        <p:tgtEl>
                                          <p:spTgt spid="16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fade">
                                      <p:cBhvr>
                                        <p:cTn id="47" dur="10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1000"/>
                                        <p:tgtEl>
                                          <p:spTgt spid="16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2"/>
                                        </p:tgtEl>
                                        <p:attrNameLst>
                                          <p:attrName>style.visibility</p:attrName>
                                        </p:attrNameLst>
                                      </p:cBhvr>
                                      <p:to>
                                        <p:strVal val="visible"/>
                                      </p:to>
                                    </p:set>
                                    <p:animEffect transition="in" filter="fade">
                                      <p:cBhvr>
                                        <p:cTn id="57" dur="1000"/>
                                        <p:tgtEl>
                                          <p:spTgt spid="16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9"/>
                                        </p:tgtEl>
                                        <p:attrNameLst>
                                          <p:attrName>style.visibility</p:attrName>
                                        </p:attrNameLst>
                                      </p:cBhvr>
                                      <p:to>
                                        <p:strVal val="visible"/>
                                      </p:to>
                                    </p:set>
                                    <p:animEffect transition="in" filter="fade">
                                      <p:cBhvr>
                                        <p:cTn id="62" dur="1000"/>
                                        <p:tgtEl>
                                          <p:spTgt spid="17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3"/>
                                        </p:tgtEl>
                                        <p:attrNameLst>
                                          <p:attrName>style.visibility</p:attrName>
                                        </p:attrNameLst>
                                      </p:cBhvr>
                                      <p:to>
                                        <p:strVal val="visible"/>
                                      </p:to>
                                    </p:set>
                                    <p:animEffect transition="in" filter="fade">
                                      <p:cBhvr>
                                        <p:cTn id="67" dur="1000"/>
                                        <p:tgtEl>
                                          <p:spTgt spid="16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4"/>
                                        </p:tgtEl>
                                        <p:attrNameLst>
                                          <p:attrName>style.visibility</p:attrName>
                                        </p:attrNameLst>
                                      </p:cBhvr>
                                      <p:to>
                                        <p:strVal val="visible"/>
                                      </p:to>
                                    </p:set>
                                    <p:animEffect transition="in" filter="fade">
                                      <p:cBhvr>
                                        <p:cTn id="72" dur="1000"/>
                                        <p:tgtEl>
                                          <p:spTgt spid="16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0"/>
                                        </p:tgtEl>
                                        <p:attrNameLst>
                                          <p:attrName>style.visibility</p:attrName>
                                        </p:attrNameLst>
                                      </p:cBhvr>
                                      <p:to>
                                        <p:strVal val="visible"/>
                                      </p:to>
                                    </p:set>
                                    <p:animEffect transition="in" filter="fade">
                                      <p:cBhvr>
                                        <p:cTn id="77" dur="1000"/>
                                        <p:tgtEl>
                                          <p:spTgt spid="18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5"/>
                                        </p:tgtEl>
                                        <p:attrNameLst>
                                          <p:attrName>style.visibility</p:attrName>
                                        </p:attrNameLst>
                                      </p:cBhvr>
                                      <p:to>
                                        <p:strVal val="visible"/>
                                      </p:to>
                                    </p:set>
                                    <p:animEffect transition="in" filter="fade">
                                      <p:cBhvr>
                                        <p:cTn id="82" dur="1000"/>
                                        <p:tgtEl>
                                          <p:spTgt spid="16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fade">
                                      <p:cBhvr>
                                        <p:cTn id="87" dur="10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81"/>
                                        </p:tgtEl>
                                        <p:attrNameLst>
                                          <p:attrName>style.visibility</p:attrName>
                                        </p:attrNameLst>
                                      </p:cBhvr>
                                      <p:to>
                                        <p:strVal val="visible"/>
                                      </p:to>
                                    </p:set>
                                    <p:animEffect transition="in" filter="fade">
                                      <p:cBhvr>
                                        <p:cTn id="92" dur="1000"/>
                                        <p:tgtEl>
                                          <p:spTgt spid="18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67"/>
                                        </p:tgtEl>
                                        <p:attrNameLst>
                                          <p:attrName>style.visibility</p:attrName>
                                        </p:attrNameLst>
                                      </p:cBhvr>
                                      <p:to>
                                        <p:strVal val="visible"/>
                                      </p:to>
                                    </p:set>
                                    <p:animEffect transition="in" filter="fade">
                                      <p:cBhvr>
                                        <p:cTn id="97" dur="1000"/>
                                        <p:tgtEl>
                                          <p:spTgt spid="16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68"/>
                                        </p:tgtEl>
                                        <p:attrNameLst>
                                          <p:attrName>style.visibility</p:attrName>
                                        </p:attrNameLst>
                                      </p:cBhvr>
                                      <p:to>
                                        <p:strVal val="visible"/>
                                      </p:to>
                                    </p:set>
                                    <p:animEffect transition="in" filter="fade">
                                      <p:cBhvr>
                                        <p:cTn id="102" dur="1000"/>
                                        <p:tgtEl>
                                          <p:spTgt spid="16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82"/>
                                        </p:tgtEl>
                                        <p:attrNameLst>
                                          <p:attrName>style.visibility</p:attrName>
                                        </p:attrNameLst>
                                      </p:cBhvr>
                                      <p:to>
                                        <p:strVal val="visible"/>
                                      </p:to>
                                    </p:set>
                                    <p:animEffect transition="in" filter="fade">
                                      <p:cBhvr>
                                        <p:cTn id="107" dur="1000"/>
                                        <p:tgtEl>
                                          <p:spTgt spid="18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69"/>
                                        </p:tgtEl>
                                        <p:attrNameLst>
                                          <p:attrName>style.visibility</p:attrName>
                                        </p:attrNameLst>
                                      </p:cBhvr>
                                      <p:to>
                                        <p:strVal val="visible"/>
                                      </p:to>
                                    </p:set>
                                    <p:animEffect transition="in" filter="fade">
                                      <p:cBhvr>
                                        <p:cTn id="112" dur="1000"/>
                                        <p:tgtEl>
                                          <p:spTgt spid="16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70"/>
                                        </p:tgtEl>
                                        <p:attrNameLst>
                                          <p:attrName>style.visibility</p:attrName>
                                        </p:attrNameLst>
                                      </p:cBhvr>
                                      <p:to>
                                        <p:strVal val="visible"/>
                                      </p:to>
                                    </p:set>
                                    <p:animEffect transition="in" filter="fade">
                                      <p:cBhvr>
                                        <p:cTn id="117" dur="1000"/>
                                        <p:tgtEl>
                                          <p:spTgt spid="17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1000"/>
                                        <p:tgtEl>
                                          <p:spTgt spid="18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71"/>
                                        </p:tgtEl>
                                        <p:attrNameLst>
                                          <p:attrName>style.visibility</p:attrName>
                                        </p:attrNameLst>
                                      </p:cBhvr>
                                      <p:to>
                                        <p:strVal val="visible"/>
                                      </p:to>
                                    </p:set>
                                    <p:animEffect transition="in" filter="fade">
                                      <p:cBhvr>
                                        <p:cTn id="127" dur="1000"/>
                                        <p:tgtEl>
                                          <p:spTgt spid="1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72"/>
                                        </p:tgtEl>
                                        <p:attrNameLst>
                                          <p:attrName>style.visibility</p:attrName>
                                        </p:attrNameLst>
                                      </p:cBhvr>
                                      <p:to>
                                        <p:strVal val="visible"/>
                                      </p:to>
                                    </p:set>
                                    <p:animEffect transition="in" filter="fade">
                                      <p:cBhvr>
                                        <p:cTn id="132" dur="1000"/>
                                        <p:tgtEl>
                                          <p:spTgt spid="17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84"/>
                                        </p:tgtEl>
                                        <p:attrNameLst>
                                          <p:attrName>style.visibility</p:attrName>
                                        </p:attrNameLst>
                                      </p:cBhvr>
                                      <p:to>
                                        <p:strVal val="visible"/>
                                      </p:to>
                                    </p:set>
                                    <p:animEffect transition="in" filter="fade">
                                      <p:cBhvr>
                                        <p:cTn id="137" dur="1000"/>
                                        <p:tgtEl>
                                          <p:spTgt spid="18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73"/>
                                        </p:tgtEl>
                                        <p:attrNameLst>
                                          <p:attrName>style.visibility</p:attrName>
                                        </p:attrNameLst>
                                      </p:cBhvr>
                                      <p:to>
                                        <p:strVal val="visible"/>
                                      </p:to>
                                    </p:set>
                                    <p:animEffect transition="in" filter="fade">
                                      <p:cBhvr>
                                        <p:cTn id="142" dur="1000"/>
                                        <p:tgtEl>
                                          <p:spTgt spid="17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74"/>
                                        </p:tgtEl>
                                        <p:attrNameLst>
                                          <p:attrName>style.visibility</p:attrName>
                                        </p:attrNameLst>
                                      </p:cBhvr>
                                      <p:to>
                                        <p:strVal val="visible"/>
                                      </p:to>
                                    </p:set>
                                    <p:animEffect transition="in" filter="fade">
                                      <p:cBhvr>
                                        <p:cTn id="147" dur="1000"/>
                                        <p:tgtEl>
                                          <p:spTgt spid="174"/>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title" idx="4294967295"/>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 </a:t>
            </a:r>
            <a:r>
              <a:rPr lang="en">
                <a:solidFill>
                  <a:schemeClr val="accent5"/>
                </a:solidFill>
                <a:latin typeface="Consolas"/>
                <a:ea typeface="Consolas"/>
                <a:cs typeface="Consolas"/>
                <a:sym typeface="Consolas"/>
              </a:rPr>
              <a:t>|</a:t>
            </a:r>
            <a:endParaRPr>
              <a:solidFill>
                <a:schemeClr val="accent5"/>
              </a:solidFill>
              <a:latin typeface="Consolas"/>
              <a:ea typeface="Consolas"/>
              <a:cs typeface="Consolas"/>
              <a:sym typeface="Consolas"/>
            </a:endParaRPr>
          </a:p>
        </p:txBody>
      </p:sp>
      <p:sp>
        <p:nvSpPr>
          <p:cNvPr id="191" name="Google Shape;191;p24"/>
          <p:cNvSpPr txBox="1"/>
          <p:nvPr/>
        </p:nvSpPr>
        <p:spPr>
          <a:xfrm>
            <a:off x="2269275" y="2319750"/>
            <a:ext cx="3539400" cy="1740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1100 1000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a:t>
            </a:r>
            <a:r>
              <a:rPr lang="en" sz="3600">
                <a:solidFill>
                  <a:srgbClr val="616161"/>
                </a:solidFill>
                <a:latin typeface="Consolas"/>
                <a:ea typeface="Consolas"/>
                <a:cs typeface="Consolas"/>
                <a:sym typeface="Consolas"/>
              </a:rPr>
              <a:t> 1011 1000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p:txBody>
      </p:sp>
      <p:sp>
        <p:nvSpPr>
          <p:cNvPr id="192" name="Google Shape;192;p24"/>
          <p:cNvSpPr txBox="1"/>
          <p:nvPr/>
        </p:nvSpPr>
        <p:spPr>
          <a:xfrm>
            <a:off x="6474350" y="2319750"/>
            <a:ext cx="1356300" cy="179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0xc8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0xb8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p:txBody>
      </p:sp>
      <p:sp>
        <p:nvSpPr>
          <p:cNvPr id="193" name="Google Shape;193;p24"/>
          <p:cNvSpPr txBox="1"/>
          <p:nvPr/>
        </p:nvSpPr>
        <p:spPr>
          <a:xfrm>
            <a:off x="1280075" y="2319750"/>
            <a:ext cx="1024500" cy="1624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200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184</a:t>
            </a:r>
            <a:endParaRPr sz="3600">
              <a:solidFill>
                <a:srgbClr val="BF9000"/>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rgbClr val="BF9000"/>
              </a:solidFill>
              <a:latin typeface="Consolas"/>
              <a:ea typeface="Consolas"/>
              <a:cs typeface="Consolas"/>
              <a:sym typeface="Consolas"/>
            </a:endParaRPr>
          </a:p>
        </p:txBody>
      </p:sp>
      <p:sp>
        <p:nvSpPr>
          <p:cNvPr id="194" name="Google Shape;194;p24"/>
          <p:cNvSpPr txBox="1"/>
          <p:nvPr/>
        </p:nvSpPr>
        <p:spPr>
          <a:xfrm>
            <a:off x="2269276" y="3919950"/>
            <a:ext cx="35394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1111 1000</a:t>
            </a:r>
            <a:endParaRPr sz="3600">
              <a:solidFill>
                <a:srgbClr val="616161"/>
              </a:solidFill>
              <a:latin typeface="Consolas"/>
              <a:ea typeface="Consolas"/>
              <a:cs typeface="Consolas"/>
              <a:sym typeface="Consolas"/>
            </a:endParaRPr>
          </a:p>
        </p:txBody>
      </p:sp>
      <p:sp>
        <p:nvSpPr>
          <p:cNvPr id="195" name="Google Shape;195;p24"/>
          <p:cNvSpPr txBox="1"/>
          <p:nvPr/>
        </p:nvSpPr>
        <p:spPr>
          <a:xfrm>
            <a:off x="6474348" y="391995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0xf8</a:t>
            </a:r>
            <a:endParaRPr sz="3600">
              <a:solidFill>
                <a:schemeClr val="dk2"/>
              </a:solidFill>
              <a:latin typeface="Consolas"/>
              <a:ea typeface="Consolas"/>
              <a:cs typeface="Consolas"/>
              <a:sym typeface="Consolas"/>
            </a:endParaRPr>
          </a:p>
        </p:txBody>
      </p:sp>
      <p:sp>
        <p:nvSpPr>
          <p:cNvPr id="196" name="Google Shape;196;p24"/>
          <p:cNvSpPr txBox="1"/>
          <p:nvPr/>
        </p:nvSpPr>
        <p:spPr>
          <a:xfrm>
            <a:off x="1280075" y="3919950"/>
            <a:ext cx="10245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248</a:t>
            </a:r>
            <a:endParaRPr sz="3600">
              <a:solidFill>
                <a:srgbClr val="BF9000"/>
              </a:solidFill>
              <a:latin typeface="Consolas"/>
              <a:ea typeface="Consolas"/>
              <a:cs typeface="Consolas"/>
              <a:sym typeface="Consolas"/>
            </a:endParaRPr>
          </a:p>
        </p:txBody>
      </p:sp>
      <p:sp>
        <p:nvSpPr>
          <p:cNvPr id="197" name="Google Shape;197;p24"/>
          <p:cNvSpPr txBox="1"/>
          <p:nvPr/>
        </p:nvSpPr>
        <p:spPr>
          <a:xfrm>
            <a:off x="1895450" y="1499150"/>
            <a:ext cx="53532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r </a:t>
            </a:r>
            <a:r>
              <a:rPr lang="en" sz="2400">
                <a:solidFill>
                  <a:schemeClr val="accent5"/>
                </a:solidFill>
                <a:latin typeface="Consolas"/>
                <a:ea typeface="Consolas"/>
                <a:cs typeface="Consolas"/>
                <a:sym typeface="Consolas"/>
              </a:rPr>
              <a:t>=</a:t>
            </a:r>
            <a:r>
              <a:rPr lang="en" sz="2400">
                <a:solidFill>
                  <a:srgbClr val="D9D9D9"/>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c8</a:t>
            </a:r>
            <a:r>
              <a:rPr lang="en" sz="2400">
                <a:solidFill>
                  <a:schemeClr val="dk2"/>
                </a:solidFill>
                <a:latin typeface="Consolas"/>
                <a:ea typeface="Consolas"/>
                <a:cs typeface="Consolas"/>
                <a:sym typeface="Consolas"/>
              </a:rPr>
              <a:t>u</a:t>
            </a:r>
            <a:r>
              <a:rPr lang="en" sz="2400">
                <a:solidFill>
                  <a:srgbClr val="D9D9D9"/>
                </a:solidFill>
                <a:latin typeface="Consolas"/>
                <a:ea typeface="Consolas"/>
                <a:cs typeface="Consolas"/>
                <a:sym typeface="Consolas"/>
              </a:rPr>
              <a:t> </a:t>
            </a:r>
            <a:r>
              <a:rPr lang="en" sz="2400">
                <a:solidFill>
                  <a:schemeClr val="accent5"/>
                </a:solidFill>
                <a:latin typeface="Consolas"/>
                <a:ea typeface="Consolas"/>
                <a:cs typeface="Consolas"/>
                <a:sym typeface="Consolas"/>
              </a:rPr>
              <a:t>|</a:t>
            </a:r>
            <a:r>
              <a:rPr lang="en" sz="2400">
                <a:solidFill>
                  <a:srgbClr val="D9D9D9"/>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b8</a:t>
            </a:r>
            <a:r>
              <a:rPr lang="en" sz="2400">
                <a:solidFill>
                  <a:schemeClr val="dk2"/>
                </a:solidFill>
                <a:latin typeface="Consolas"/>
                <a:ea typeface="Consolas"/>
                <a:cs typeface="Consolas"/>
                <a:sym typeface="Consolas"/>
              </a:rPr>
              <a:t>u</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6"/>
                                        </p:tgtEl>
                                        <p:attrNameLst>
                                          <p:attrName>style.visibility</p:attrName>
                                        </p:attrNameLst>
                                      </p:cBhvr>
                                      <p:to>
                                        <p:strVal val="visible"/>
                                      </p:to>
                                    </p:set>
                                    <p:animEffect transition="in" filter="fade">
                                      <p:cBhvr>
                                        <p:cTn id="10" dur="1000"/>
                                        <p:tgtEl>
                                          <p:spTgt spid="196"/>
                                        </p:tgtEl>
                                      </p:cBhvr>
                                    </p:animEffect>
                                  </p:childTnLst>
                                </p:cTn>
                              </p:par>
                              <p:par>
                                <p:cTn id="11" presetID="10" presetClass="entr" presetSubtype="0" fill="hold" nodeType="with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a:spLocks noGrp="1"/>
          </p:cNvSpPr>
          <p:nvPr>
            <p:ph type="title" idx="4294967295"/>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 </a:t>
            </a:r>
            <a:r>
              <a:rPr lang="en">
                <a:solidFill>
                  <a:schemeClr val="accent5"/>
                </a:solidFill>
                <a:latin typeface="Consolas"/>
                <a:ea typeface="Consolas"/>
                <a:cs typeface="Consolas"/>
                <a:sym typeface="Consolas"/>
              </a:rPr>
              <a:t>^</a:t>
            </a:r>
            <a:endParaRPr>
              <a:solidFill>
                <a:schemeClr val="accent5"/>
              </a:solidFill>
              <a:latin typeface="Consolas"/>
              <a:ea typeface="Consolas"/>
              <a:cs typeface="Consolas"/>
              <a:sym typeface="Consolas"/>
            </a:endParaRPr>
          </a:p>
        </p:txBody>
      </p:sp>
      <p:sp>
        <p:nvSpPr>
          <p:cNvPr id="203" name="Google Shape;203;p25"/>
          <p:cNvSpPr txBox="1"/>
          <p:nvPr/>
        </p:nvSpPr>
        <p:spPr>
          <a:xfrm>
            <a:off x="2269275" y="2319750"/>
            <a:ext cx="3539400" cy="1740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1100 1000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a:t>
            </a:r>
            <a:r>
              <a:rPr lang="en" sz="3600">
                <a:solidFill>
                  <a:srgbClr val="616161"/>
                </a:solidFill>
                <a:latin typeface="Consolas"/>
                <a:ea typeface="Consolas"/>
                <a:cs typeface="Consolas"/>
                <a:sym typeface="Consolas"/>
              </a:rPr>
              <a:t> 1011 1000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p:txBody>
      </p:sp>
      <p:sp>
        <p:nvSpPr>
          <p:cNvPr id="204" name="Google Shape;204;p25"/>
          <p:cNvSpPr txBox="1"/>
          <p:nvPr/>
        </p:nvSpPr>
        <p:spPr>
          <a:xfrm>
            <a:off x="6474350" y="2319750"/>
            <a:ext cx="1356300" cy="179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0xc8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0xb8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p:txBody>
      </p:sp>
      <p:sp>
        <p:nvSpPr>
          <p:cNvPr id="205" name="Google Shape;205;p25"/>
          <p:cNvSpPr txBox="1"/>
          <p:nvPr/>
        </p:nvSpPr>
        <p:spPr>
          <a:xfrm>
            <a:off x="1280075" y="2319750"/>
            <a:ext cx="1024500" cy="1624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200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184</a:t>
            </a:r>
            <a:endParaRPr sz="3600">
              <a:solidFill>
                <a:srgbClr val="BF9000"/>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rgbClr val="BF9000"/>
              </a:solidFill>
              <a:latin typeface="Consolas"/>
              <a:ea typeface="Consolas"/>
              <a:cs typeface="Consolas"/>
              <a:sym typeface="Consolas"/>
            </a:endParaRPr>
          </a:p>
        </p:txBody>
      </p:sp>
      <p:sp>
        <p:nvSpPr>
          <p:cNvPr id="206" name="Google Shape;206;p25"/>
          <p:cNvSpPr txBox="1"/>
          <p:nvPr/>
        </p:nvSpPr>
        <p:spPr>
          <a:xfrm>
            <a:off x="2269276" y="3919950"/>
            <a:ext cx="35394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0111 0000</a:t>
            </a:r>
            <a:endParaRPr sz="3600">
              <a:solidFill>
                <a:srgbClr val="616161"/>
              </a:solidFill>
              <a:latin typeface="Consolas"/>
              <a:ea typeface="Consolas"/>
              <a:cs typeface="Consolas"/>
              <a:sym typeface="Consolas"/>
            </a:endParaRPr>
          </a:p>
        </p:txBody>
      </p:sp>
      <p:sp>
        <p:nvSpPr>
          <p:cNvPr id="207" name="Google Shape;207;p25"/>
          <p:cNvSpPr txBox="1"/>
          <p:nvPr/>
        </p:nvSpPr>
        <p:spPr>
          <a:xfrm>
            <a:off x="6474348" y="391995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0x70</a:t>
            </a:r>
            <a:endParaRPr sz="3600">
              <a:solidFill>
                <a:schemeClr val="dk2"/>
              </a:solidFill>
              <a:latin typeface="Consolas"/>
              <a:ea typeface="Consolas"/>
              <a:cs typeface="Consolas"/>
              <a:sym typeface="Consolas"/>
            </a:endParaRPr>
          </a:p>
        </p:txBody>
      </p:sp>
      <p:sp>
        <p:nvSpPr>
          <p:cNvPr id="208" name="Google Shape;208;p25"/>
          <p:cNvSpPr txBox="1"/>
          <p:nvPr/>
        </p:nvSpPr>
        <p:spPr>
          <a:xfrm>
            <a:off x="1280075" y="3919950"/>
            <a:ext cx="10245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112</a:t>
            </a:r>
            <a:endParaRPr sz="3600">
              <a:solidFill>
                <a:srgbClr val="BF9000"/>
              </a:solidFill>
              <a:latin typeface="Consolas"/>
              <a:ea typeface="Consolas"/>
              <a:cs typeface="Consolas"/>
              <a:sym typeface="Consolas"/>
            </a:endParaRPr>
          </a:p>
        </p:txBody>
      </p:sp>
      <p:sp>
        <p:nvSpPr>
          <p:cNvPr id="209" name="Google Shape;209;p25"/>
          <p:cNvSpPr txBox="1"/>
          <p:nvPr/>
        </p:nvSpPr>
        <p:spPr>
          <a:xfrm>
            <a:off x="1895450" y="1499150"/>
            <a:ext cx="53532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r </a:t>
            </a:r>
            <a:r>
              <a:rPr lang="en" sz="2400">
                <a:solidFill>
                  <a:schemeClr val="accent5"/>
                </a:solidFill>
                <a:latin typeface="Consolas"/>
                <a:ea typeface="Consolas"/>
                <a:cs typeface="Consolas"/>
                <a:sym typeface="Consolas"/>
              </a:rPr>
              <a:t>=</a:t>
            </a:r>
            <a:r>
              <a:rPr lang="en" sz="2400">
                <a:solidFill>
                  <a:srgbClr val="D9D9D9"/>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c8</a:t>
            </a:r>
            <a:r>
              <a:rPr lang="en" sz="2400">
                <a:solidFill>
                  <a:schemeClr val="dk2"/>
                </a:solidFill>
                <a:latin typeface="Consolas"/>
                <a:ea typeface="Consolas"/>
                <a:cs typeface="Consolas"/>
                <a:sym typeface="Consolas"/>
              </a:rPr>
              <a:t>u</a:t>
            </a:r>
            <a:r>
              <a:rPr lang="en" sz="2400">
                <a:solidFill>
                  <a:srgbClr val="D9D9D9"/>
                </a:solidFill>
                <a:latin typeface="Consolas"/>
                <a:ea typeface="Consolas"/>
                <a:cs typeface="Consolas"/>
                <a:sym typeface="Consolas"/>
              </a:rPr>
              <a:t> </a:t>
            </a:r>
            <a:r>
              <a:rPr lang="en" sz="2400">
                <a:solidFill>
                  <a:schemeClr val="accent5"/>
                </a:solidFill>
                <a:latin typeface="Consolas"/>
                <a:ea typeface="Consolas"/>
                <a:cs typeface="Consolas"/>
                <a:sym typeface="Consolas"/>
              </a:rPr>
              <a:t>^</a:t>
            </a:r>
            <a:r>
              <a:rPr lang="en" sz="2400">
                <a:solidFill>
                  <a:srgbClr val="D9D9D9"/>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b8</a:t>
            </a:r>
            <a:r>
              <a:rPr lang="en" sz="2400">
                <a:solidFill>
                  <a:schemeClr val="dk2"/>
                </a:solidFill>
                <a:latin typeface="Consolas"/>
                <a:ea typeface="Consolas"/>
                <a:cs typeface="Consolas"/>
                <a:sym typeface="Consolas"/>
              </a:rPr>
              <a:t>u</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par>
                                <p:cTn id="8" presetID="10" presetClass="entr" presetSubtype="0"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1000"/>
                                        <p:tgtEl>
                                          <p:spTgt spid="208"/>
                                        </p:tgtEl>
                                      </p:cBhvr>
                                    </p:animEffect>
                                  </p:childTnLst>
                                </p:cTn>
                              </p:par>
                              <p:par>
                                <p:cTn id="11" presetID="10"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idx="4294967295"/>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 </a:t>
            </a:r>
            <a:r>
              <a:rPr lang="en">
                <a:solidFill>
                  <a:schemeClr val="accent5"/>
                </a:solidFill>
                <a:latin typeface="Consolas"/>
                <a:ea typeface="Consolas"/>
                <a:cs typeface="Consolas"/>
                <a:sym typeface="Consolas"/>
              </a:rPr>
              <a:t>~</a:t>
            </a:r>
            <a:endParaRPr>
              <a:solidFill>
                <a:schemeClr val="accent5"/>
              </a:solidFill>
              <a:latin typeface="Consolas"/>
              <a:ea typeface="Consolas"/>
              <a:cs typeface="Consolas"/>
              <a:sym typeface="Consolas"/>
            </a:endParaRPr>
          </a:p>
        </p:txBody>
      </p:sp>
      <p:sp>
        <p:nvSpPr>
          <p:cNvPr id="215" name="Google Shape;215;p26"/>
          <p:cNvSpPr txBox="1"/>
          <p:nvPr/>
        </p:nvSpPr>
        <p:spPr>
          <a:xfrm>
            <a:off x="2269275" y="2319750"/>
            <a:ext cx="3539400" cy="1204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a:t>
            </a:r>
            <a:r>
              <a:rPr lang="en" sz="3600">
                <a:solidFill>
                  <a:srgbClr val="616161"/>
                </a:solidFill>
                <a:latin typeface="Consolas"/>
                <a:ea typeface="Consolas"/>
                <a:cs typeface="Consolas"/>
                <a:sym typeface="Consolas"/>
              </a:rPr>
              <a:t> 1011 1000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p:txBody>
      </p:sp>
      <p:sp>
        <p:nvSpPr>
          <p:cNvPr id="216" name="Google Shape;216;p26"/>
          <p:cNvSpPr txBox="1"/>
          <p:nvPr/>
        </p:nvSpPr>
        <p:spPr>
          <a:xfrm>
            <a:off x="6474350" y="2319750"/>
            <a:ext cx="1356300" cy="99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0xb8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p:txBody>
      </p:sp>
      <p:sp>
        <p:nvSpPr>
          <p:cNvPr id="217" name="Google Shape;217;p26"/>
          <p:cNvSpPr txBox="1"/>
          <p:nvPr/>
        </p:nvSpPr>
        <p:spPr>
          <a:xfrm>
            <a:off x="1280075" y="2319750"/>
            <a:ext cx="1024500" cy="1109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184</a:t>
            </a:r>
            <a:endParaRPr sz="3600">
              <a:solidFill>
                <a:srgbClr val="BF9000"/>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rgbClr val="BF9000"/>
              </a:solidFill>
              <a:latin typeface="Consolas"/>
              <a:ea typeface="Consolas"/>
              <a:cs typeface="Consolas"/>
              <a:sym typeface="Consolas"/>
            </a:endParaRPr>
          </a:p>
        </p:txBody>
      </p:sp>
      <p:sp>
        <p:nvSpPr>
          <p:cNvPr id="218" name="Google Shape;218;p26"/>
          <p:cNvSpPr txBox="1"/>
          <p:nvPr/>
        </p:nvSpPr>
        <p:spPr>
          <a:xfrm>
            <a:off x="2269276" y="3462750"/>
            <a:ext cx="35394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0100 0111</a:t>
            </a:r>
            <a:endParaRPr sz="3600">
              <a:solidFill>
                <a:srgbClr val="616161"/>
              </a:solidFill>
              <a:latin typeface="Consolas"/>
              <a:ea typeface="Consolas"/>
              <a:cs typeface="Consolas"/>
              <a:sym typeface="Consolas"/>
            </a:endParaRPr>
          </a:p>
        </p:txBody>
      </p:sp>
      <p:sp>
        <p:nvSpPr>
          <p:cNvPr id="219" name="Google Shape;219;p26"/>
          <p:cNvSpPr txBox="1"/>
          <p:nvPr/>
        </p:nvSpPr>
        <p:spPr>
          <a:xfrm>
            <a:off x="6474348" y="346275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0x47</a:t>
            </a:r>
            <a:endParaRPr sz="3600">
              <a:solidFill>
                <a:schemeClr val="dk2"/>
              </a:solidFill>
              <a:latin typeface="Consolas"/>
              <a:ea typeface="Consolas"/>
              <a:cs typeface="Consolas"/>
              <a:sym typeface="Consolas"/>
            </a:endParaRPr>
          </a:p>
        </p:txBody>
      </p:sp>
      <p:sp>
        <p:nvSpPr>
          <p:cNvPr id="220" name="Google Shape;220;p26"/>
          <p:cNvSpPr txBox="1"/>
          <p:nvPr/>
        </p:nvSpPr>
        <p:spPr>
          <a:xfrm>
            <a:off x="1280075" y="3462750"/>
            <a:ext cx="10245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71</a:t>
            </a:r>
            <a:endParaRPr sz="3600">
              <a:solidFill>
                <a:srgbClr val="BF9000"/>
              </a:solidFill>
              <a:latin typeface="Consolas"/>
              <a:ea typeface="Consolas"/>
              <a:cs typeface="Consolas"/>
              <a:sym typeface="Consolas"/>
            </a:endParaRPr>
          </a:p>
        </p:txBody>
      </p:sp>
      <p:sp>
        <p:nvSpPr>
          <p:cNvPr id="221" name="Google Shape;221;p26"/>
          <p:cNvSpPr txBox="1"/>
          <p:nvPr/>
        </p:nvSpPr>
        <p:spPr>
          <a:xfrm>
            <a:off x="2834350" y="1479675"/>
            <a:ext cx="3474900" cy="578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r </a:t>
            </a:r>
            <a:r>
              <a:rPr lang="en" sz="2400">
                <a:solidFill>
                  <a:schemeClr val="accent5"/>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b8</a:t>
            </a:r>
            <a:r>
              <a:rPr lang="en" sz="2400">
                <a:solidFill>
                  <a:schemeClr val="dk2"/>
                </a:solidFill>
                <a:latin typeface="Consolas"/>
                <a:ea typeface="Consolas"/>
                <a:cs typeface="Consolas"/>
                <a:sym typeface="Consolas"/>
              </a:rPr>
              <a:t>u</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10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1000"/>
                                        <p:tgtEl>
                                          <p:spTgt spid="220"/>
                                        </p:tgtEl>
                                      </p:cBhvr>
                                    </p:animEffect>
                                  </p:childTnLst>
                                </p:cTn>
                              </p:par>
                              <p:par>
                                <p:cTn id="11" presetID="10" presetClass="entr" presetSubtype="0" fill="hold"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fade">
                                      <p:cBhvr>
                                        <p:cTn id="13"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idx="4294967295"/>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Operadores </a:t>
            </a:r>
            <a:r>
              <a:rPr lang="en">
                <a:solidFill>
                  <a:schemeClr val="accent5"/>
                </a:solidFill>
                <a:latin typeface="Consolas"/>
                <a:ea typeface="Consolas"/>
                <a:cs typeface="Consolas"/>
                <a:sym typeface="Consolas"/>
              </a:rPr>
              <a:t>&lt;&lt;</a:t>
            </a:r>
            <a:r>
              <a:rPr lang="en">
                <a:solidFill>
                  <a:schemeClr val="accent2"/>
                </a:solidFill>
                <a:latin typeface="Consolas"/>
                <a:ea typeface="Consolas"/>
                <a:cs typeface="Consolas"/>
                <a:sym typeface="Consolas"/>
              </a:rPr>
              <a:t> y </a:t>
            </a:r>
            <a:r>
              <a:rPr lang="en">
                <a:solidFill>
                  <a:schemeClr val="accent5"/>
                </a:solidFill>
                <a:latin typeface="Consolas"/>
                <a:ea typeface="Consolas"/>
                <a:cs typeface="Consolas"/>
                <a:sym typeface="Consolas"/>
              </a:rPr>
              <a:t>&gt;&gt;</a:t>
            </a:r>
            <a:endParaRPr>
              <a:solidFill>
                <a:schemeClr val="accent5"/>
              </a:solidFill>
              <a:latin typeface="Consolas"/>
              <a:ea typeface="Consolas"/>
              <a:cs typeface="Consolas"/>
              <a:sym typeface="Consolas"/>
            </a:endParaRPr>
          </a:p>
        </p:txBody>
      </p:sp>
      <p:sp>
        <p:nvSpPr>
          <p:cNvPr id="227" name="Google Shape;227;p27"/>
          <p:cNvSpPr txBox="1"/>
          <p:nvPr/>
        </p:nvSpPr>
        <p:spPr>
          <a:xfrm>
            <a:off x="2269275" y="2319750"/>
            <a:ext cx="3539400" cy="1740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1100 1000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&gt;&gt;</a:t>
            </a:r>
            <a:r>
              <a:rPr lang="en" sz="3600">
                <a:solidFill>
                  <a:srgbClr val="616161"/>
                </a:solidFill>
                <a:latin typeface="Consolas"/>
                <a:ea typeface="Consolas"/>
                <a:cs typeface="Consolas"/>
                <a:sym typeface="Consolas"/>
              </a:rPr>
              <a:t> 1</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p:txBody>
      </p:sp>
      <p:sp>
        <p:nvSpPr>
          <p:cNvPr id="228" name="Google Shape;228;p27"/>
          <p:cNvSpPr txBox="1"/>
          <p:nvPr/>
        </p:nvSpPr>
        <p:spPr>
          <a:xfrm>
            <a:off x="6474350" y="2319750"/>
            <a:ext cx="1356300" cy="179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0xc8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p:txBody>
      </p:sp>
      <p:sp>
        <p:nvSpPr>
          <p:cNvPr id="229" name="Google Shape;229;p27"/>
          <p:cNvSpPr txBox="1"/>
          <p:nvPr/>
        </p:nvSpPr>
        <p:spPr>
          <a:xfrm>
            <a:off x="1280075" y="2319750"/>
            <a:ext cx="1024500" cy="1624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200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endParaRPr sz="3600">
              <a:solidFill>
                <a:srgbClr val="BF9000"/>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rgbClr val="BF9000"/>
              </a:solidFill>
              <a:latin typeface="Consolas"/>
              <a:ea typeface="Consolas"/>
              <a:cs typeface="Consolas"/>
              <a:sym typeface="Consolas"/>
            </a:endParaRPr>
          </a:p>
        </p:txBody>
      </p:sp>
      <p:sp>
        <p:nvSpPr>
          <p:cNvPr id="230" name="Google Shape;230;p27"/>
          <p:cNvSpPr txBox="1"/>
          <p:nvPr/>
        </p:nvSpPr>
        <p:spPr>
          <a:xfrm>
            <a:off x="2269276" y="3919950"/>
            <a:ext cx="35394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0110 0100</a:t>
            </a:r>
            <a:endParaRPr sz="3600">
              <a:solidFill>
                <a:srgbClr val="616161"/>
              </a:solidFill>
              <a:latin typeface="Consolas"/>
              <a:ea typeface="Consolas"/>
              <a:cs typeface="Consolas"/>
              <a:sym typeface="Consolas"/>
            </a:endParaRPr>
          </a:p>
        </p:txBody>
      </p:sp>
      <p:sp>
        <p:nvSpPr>
          <p:cNvPr id="231" name="Google Shape;231;p27"/>
          <p:cNvSpPr txBox="1"/>
          <p:nvPr/>
        </p:nvSpPr>
        <p:spPr>
          <a:xfrm>
            <a:off x="6474348" y="391995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0x64</a:t>
            </a:r>
            <a:endParaRPr sz="3600">
              <a:solidFill>
                <a:schemeClr val="dk2"/>
              </a:solidFill>
              <a:latin typeface="Consolas"/>
              <a:ea typeface="Consolas"/>
              <a:cs typeface="Consolas"/>
              <a:sym typeface="Consolas"/>
            </a:endParaRPr>
          </a:p>
        </p:txBody>
      </p:sp>
      <p:sp>
        <p:nvSpPr>
          <p:cNvPr id="232" name="Google Shape;232;p27"/>
          <p:cNvSpPr txBox="1"/>
          <p:nvPr/>
        </p:nvSpPr>
        <p:spPr>
          <a:xfrm>
            <a:off x="1280075" y="3919950"/>
            <a:ext cx="10245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100</a:t>
            </a:r>
            <a:endParaRPr sz="3600">
              <a:solidFill>
                <a:srgbClr val="BF9000"/>
              </a:solidFill>
              <a:latin typeface="Consolas"/>
              <a:ea typeface="Consolas"/>
              <a:cs typeface="Consolas"/>
              <a:sym typeface="Consolas"/>
            </a:endParaRPr>
          </a:p>
        </p:txBody>
      </p:sp>
      <p:sp>
        <p:nvSpPr>
          <p:cNvPr id="233" name="Google Shape;233;p27"/>
          <p:cNvSpPr/>
          <p:nvPr/>
        </p:nvSpPr>
        <p:spPr>
          <a:xfrm>
            <a:off x="1014175" y="4979350"/>
            <a:ext cx="5320200" cy="831300"/>
          </a:xfrm>
          <a:prstGeom prst="wedgeRectCallout">
            <a:avLst>
              <a:gd name="adj1" fmla="val -4641"/>
              <a:gd name="adj2" fmla="val -97002"/>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Si el tipo es </a:t>
            </a:r>
            <a:r>
              <a:rPr lang="en" sz="1800">
                <a:solidFill>
                  <a:schemeClr val="dk2"/>
                </a:solidFill>
                <a:latin typeface="Consolas"/>
                <a:ea typeface="Consolas"/>
                <a:cs typeface="Consolas"/>
                <a:sym typeface="Consolas"/>
              </a:rPr>
              <a:t>unsigned</a:t>
            </a:r>
            <a:r>
              <a:rPr lang="en" sz="1800">
                <a:latin typeface="Proxima Nova"/>
                <a:ea typeface="Proxima Nova"/>
                <a:cs typeface="Proxima Nova"/>
                <a:sym typeface="Proxima Nova"/>
              </a:rPr>
              <a:t>, se inserta un </a:t>
            </a:r>
            <a:r>
              <a:rPr lang="en" sz="1800">
                <a:solidFill>
                  <a:schemeClr val="dk2"/>
                </a:solidFill>
                <a:latin typeface="Consolas"/>
                <a:ea typeface="Consolas"/>
                <a:cs typeface="Consolas"/>
                <a:sym typeface="Consolas"/>
              </a:rPr>
              <a:t>0</a:t>
            </a:r>
            <a:endParaRPr sz="1800">
              <a:solidFill>
                <a:schemeClr val="dk2"/>
              </a:solidFill>
              <a:latin typeface="Consolas"/>
              <a:ea typeface="Consolas"/>
              <a:cs typeface="Consolas"/>
              <a:sym typeface="Consolas"/>
            </a:endParaRPr>
          </a:p>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Si es </a:t>
            </a:r>
            <a:r>
              <a:rPr lang="en" sz="1800">
                <a:solidFill>
                  <a:schemeClr val="accent5"/>
                </a:solidFill>
                <a:latin typeface="Consolas"/>
                <a:ea typeface="Consolas"/>
                <a:cs typeface="Consolas"/>
                <a:sym typeface="Consolas"/>
              </a:rPr>
              <a:t>signed</a:t>
            </a:r>
            <a:r>
              <a:rPr lang="en" sz="1800">
                <a:latin typeface="Proxima Nova"/>
                <a:ea typeface="Proxima Nova"/>
                <a:cs typeface="Proxima Nova"/>
                <a:sym typeface="Proxima Nova"/>
              </a:rPr>
              <a:t>, el resultado es </a:t>
            </a:r>
            <a:r>
              <a:rPr lang="en" sz="1800">
                <a:solidFill>
                  <a:schemeClr val="accent5"/>
                </a:solidFill>
                <a:latin typeface="Proxima Nova"/>
                <a:ea typeface="Proxima Nova"/>
                <a:cs typeface="Proxima Nova"/>
                <a:sym typeface="Proxima Nova"/>
              </a:rPr>
              <a:t>indefinido</a:t>
            </a:r>
            <a:endParaRPr sz="1800">
              <a:latin typeface="Proxima Nova"/>
              <a:ea typeface="Proxima Nova"/>
              <a:cs typeface="Proxima Nova"/>
              <a:sym typeface="Proxima Nova"/>
            </a:endParaRPr>
          </a:p>
        </p:txBody>
      </p:sp>
      <p:sp>
        <p:nvSpPr>
          <p:cNvPr id="234" name="Google Shape;234;p27"/>
          <p:cNvSpPr txBox="1"/>
          <p:nvPr/>
        </p:nvSpPr>
        <p:spPr>
          <a:xfrm>
            <a:off x="2302675" y="1499150"/>
            <a:ext cx="45387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r </a:t>
            </a:r>
            <a:r>
              <a:rPr lang="en" sz="2400">
                <a:solidFill>
                  <a:schemeClr val="accent5"/>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c8</a:t>
            </a:r>
            <a:r>
              <a:rPr lang="en" sz="2400">
                <a:solidFill>
                  <a:schemeClr val="dk2"/>
                </a:solidFill>
                <a:latin typeface="Consolas"/>
                <a:ea typeface="Consolas"/>
                <a:cs typeface="Consolas"/>
                <a:sym typeface="Consolas"/>
              </a:rPr>
              <a:t>u</a:t>
            </a:r>
            <a:r>
              <a:rPr lang="en" sz="2400">
                <a:solidFill>
                  <a:schemeClr val="lt2"/>
                </a:solidFill>
                <a:latin typeface="Consolas"/>
                <a:ea typeface="Consolas"/>
                <a:cs typeface="Consolas"/>
                <a:sym typeface="Consolas"/>
              </a:rPr>
              <a:t> </a:t>
            </a:r>
            <a:r>
              <a:rPr lang="en" sz="2400">
                <a:solidFill>
                  <a:schemeClr val="accent5"/>
                </a:solidFill>
                <a:latin typeface="Consolas"/>
                <a:ea typeface="Consolas"/>
                <a:cs typeface="Consolas"/>
                <a:sym typeface="Consolas"/>
              </a:rPr>
              <a:t>&gt;&gt; </a:t>
            </a:r>
            <a:r>
              <a:rPr lang="en" sz="2400">
                <a:solidFill>
                  <a:schemeClr val="lt2"/>
                </a:solidFill>
                <a:latin typeface="Consolas"/>
                <a:ea typeface="Consolas"/>
                <a:cs typeface="Consolas"/>
                <a:sym typeface="Consolas"/>
              </a:rPr>
              <a:t>1</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1000"/>
                                        <p:tgtEl>
                                          <p:spTgt spid="230"/>
                                        </p:tgtEl>
                                      </p:cBhvr>
                                    </p:animEffect>
                                  </p:childTnLst>
                                </p:cTn>
                              </p:par>
                              <p:par>
                                <p:cTn id="8" presetID="10" presetClass="entr" presetSubtype="0" fill="hold" nodeType="withEffect">
                                  <p:stCondLst>
                                    <p:cond delay="0"/>
                                  </p:stCondLst>
                                  <p:childTnLst>
                                    <p:set>
                                      <p:cBhvr>
                                        <p:cTn id="9" dur="1" fill="hold">
                                          <p:stCondLst>
                                            <p:cond delay="0"/>
                                          </p:stCondLst>
                                        </p:cTn>
                                        <p:tgtEl>
                                          <p:spTgt spid="232"/>
                                        </p:tgtEl>
                                        <p:attrNameLst>
                                          <p:attrName>style.visibility</p:attrName>
                                        </p:attrNameLst>
                                      </p:cBhvr>
                                      <p:to>
                                        <p:strVal val="visible"/>
                                      </p:to>
                                    </p:set>
                                    <p:animEffect transition="in" filter="fade">
                                      <p:cBhvr>
                                        <p:cTn id="10" dur="1000"/>
                                        <p:tgtEl>
                                          <p:spTgt spid="232"/>
                                        </p:tgtEl>
                                      </p:cBhvr>
                                    </p:animEffect>
                                  </p:childTnLst>
                                </p:cTn>
                              </p:par>
                              <p:par>
                                <p:cTn id="11" presetID="10" presetClass="entr" presetSubtype="0" fill="hold" nodeType="withEffect">
                                  <p:stCondLst>
                                    <p:cond delay="0"/>
                                  </p:stCondLst>
                                  <p:childTnLst>
                                    <p:set>
                                      <p:cBhvr>
                                        <p:cTn id="12" dur="1" fill="hold">
                                          <p:stCondLst>
                                            <p:cond delay="0"/>
                                          </p:stCondLst>
                                        </p:cTn>
                                        <p:tgtEl>
                                          <p:spTgt spid="231"/>
                                        </p:tgtEl>
                                        <p:attrNameLst>
                                          <p:attrName>style.visibility</p:attrName>
                                        </p:attrNameLst>
                                      </p:cBhvr>
                                      <p:to>
                                        <p:strVal val="visible"/>
                                      </p:to>
                                    </p:set>
                                    <p:animEffect transition="in" filter="fade">
                                      <p:cBhvr>
                                        <p:cTn id="13" dur="1000"/>
                                        <p:tgtEl>
                                          <p:spTgt spid="2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3"/>
                                        </p:tgtEl>
                                        <p:attrNameLst>
                                          <p:attrName>style.visibility</p:attrName>
                                        </p:attrNameLst>
                                      </p:cBhvr>
                                      <p:to>
                                        <p:strVal val="visible"/>
                                      </p:to>
                                    </p:set>
                                    <p:animEffect transition="in" filter="fade">
                                      <p:cBhvr>
                                        <p:cTn id="18"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idx="4294967295"/>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Operadores </a:t>
            </a:r>
            <a:r>
              <a:rPr lang="en">
                <a:solidFill>
                  <a:schemeClr val="accent5"/>
                </a:solidFill>
                <a:latin typeface="Consolas"/>
                <a:ea typeface="Consolas"/>
                <a:cs typeface="Consolas"/>
                <a:sym typeface="Consolas"/>
              </a:rPr>
              <a:t>&lt;&lt;</a:t>
            </a:r>
            <a:r>
              <a:rPr lang="en">
                <a:solidFill>
                  <a:schemeClr val="accent2"/>
                </a:solidFill>
                <a:latin typeface="Consolas"/>
                <a:ea typeface="Consolas"/>
                <a:cs typeface="Consolas"/>
                <a:sym typeface="Consolas"/>
              </a:rPr>
              <a:t> y </a:t>
            </a:r>
            <a:r>
              <a:rPr lang="en">
                <a:solidFill>
                  <a:schemeClr val="accent5"/>
                </a:solidFill>
                <a:latin typeface="Consolas"/>
                <a:ea typeface="Consolas"/>
                <a:cs typeface="Consolas"/>
                <a:sym typeface="Consolas"/>
              </a:rPr>
              <a:t>&gt;&gt;</a:t>
            </a:r>
            <a:endParaRPr>
              <a:solidFill>
                <a:schemeClr val="accent5"/>
              </a:solidFill>
              <a:latin typeface="Consolas"/>
              <a:ea typeface="Consolas"/>
              <a:cs typeface="Consolas"/>
              <a:sym typeface="Consolas"/>
            </a:endParaRPr>
          </a:p>
        </p:txBody>
      </p:sp>
      <p:sp>
        <p:nvSpPr>
          <p:cNvPr id="240" name="Google Shape;240;p28"/>
          <p:cNvSpPr txBox="1"/>
          <p:nvPr/>
        </p:nvSpPr>
        <p:spPr>
          <a:xfrm>
            <a:off x="2269275" y="2319750"/>
            <a:ext cx="3539400" cy="1740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1100 1000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&gt;&gt;</a:t>
            </a:r>
            <a:r>
              <a:rPr lang="en" sz="3600">
                <a:solidFill>
                  <a:srgbClr val="616161"/>
                </a:solidFill>
                <a:latin typeface="Consolas"/>
                <a:ea typeface="Consolas"/>
                <a:cs typeface="Consolas"/>
                <a:sym typeface="Consolas"/>
              </a:rPr>
              <a:t> 2</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p:txBody>
      </p:sp>
      <p:sp>
        <p:nvSpPr>
          <p:cNvPr id="241" name="Google Shape;241;p28"/>
          <p:cNvSpPr txBox="1"/>
          <p:nvPr/>
        </p:nvSpPr>
        <p:spPr>
          <a:xfrm>
            <a:off x="6474350" y="2319750"/>
            <a:ext cx="1356300" cy="179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0xc8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p:txBody>
      </p:sp>
      <p:sp>
        <p:nvSpPr>
          <p:cNvPr id="242" name="Google Shape;242;p28"/>
          <p:cNvSpPr txBox="1"/>
          <p:nvPr/>
        </p:nvSpPr>
        <p:spPr>
          <a:xfrm>
            <a:off x="1280075" y="2319750"/>
            <a:ext cx="1024500" cy="1624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200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endParaRPr sz="3600">
              <a:solidFill>
                <a:srgbClr val="BF9000"/>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rgbClr val="BF9000"/>
              </a:solidFill>
              <a:latin typeface="Consolas"/>
              <a:ea typeface="Consolas"/>
              <a:cs typeface="Consolas"/>
              <a:sym typeface="Consolas"/>
            </a:endParaRPr>
          </a:p>
        </p:txBody>
      </p:sp>
      <p:sp>
        <p:nvSpPr>
          <p:cNvPr id="243" name="Google Shape;243;p28"/>
          <p:cNvSpPr txBox="1"/>
          <p:nvPr/>
        </p:nvSpPr>
        <p:spPr>
          <a:xfrm>
            <a:off x="2269276" y="3919950"/>
            <a:ext cx="35394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0011 0010</a:t>
            </a:r>
            <a:endParaRPr sz="3600">
              <a:solidFill>
                <a:srgbClr val="616161"/>
              </a:solidFill>
              <a:latin typeface="Consolas"/>
              <a:ea typeface="Consolas"/>
              <a:cs typeface="Consolas"/>
              <a:sym typeface="Consolas"/>
            </a:endParaRPr>
          </a:p>
        </p:txBody>
      </p:sp>
      <p:sp>
        <p:nvSpPr>
          <p:cNvPr id="244" name="Google Shape;244;p28"/>
          <p:cNvSpPr txBox="1"/>
          <p:nvPr/>
        </p:nvSpPr>
        <p:spPr>
          <a:xfrm>
            <a:off x="6474348" y="391995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0x32</a:t>
            </a:r>
            <a:endParaRPr sz="3600">
              <a:solidFill>
                <a:schemeClr val="dk2"/>
              </a:solidFill>
              <a:latin typeface="Consolas"/>
              <a:ea typeface="Consolas"/>
              <a:cs typeface="Consolas"/>
              <a:sym typeface="Consolas"/>
            </a:endParaRPr>
          </a:p>
        </p:txBody>
      </p:sp>
      <p:sp>
        <p:nvSpPr>
          <p:cNvPr id="245" name="Google Shape;245;p28"/>
          <p:cNvSpPr txBox="1"/>
          <p:nvPr/>
        </p:nvSpPr>
        <p:spPr>
          <a:xfrm>
            <a:off x="1280075" y="3919950"/>
            <a:ext cx="10245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50</a:t>
            </a:r>
            <a:endParaRPr sz="3600">
              <a:solidFill>
                <a:srgbClr val="BF9000"/>
              </a:solidFill>
              <a:latin typeface="Consolas"/>
              <a:ea typeface="Consolas"/>
              <a:cs typeface="Consolas"/>
              <a:sym typeface="Consolas"/>
            </a:endParaRPr>
          </a:p>
        </p:txBody>
      </p:sp>
      <p:sp>
        <p:nvSpPr>
          <p:cNvPr id="246" name="Google Shape;246;p28"/>
          <p:cNvSpPr txBox="1"/>
          <p:nvPr/>
        </p:nvSpPr>
        <p:spPr>
          <a:xfrm>
            <a:off x="2302675" y="1499150"/>
            <a:ext cx="45387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r </a:t>
            </a:r>
            <a:r>
              <a:rPr lang="en" sz="2400">
                <a:solidFill>
                  <a:schemeClr val="accent5"/>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c8</a:t>
            </a:r>
            <a:r>
              <a:rPr lang="en" sz="2400">
                <a:solidFill>
                  <a:schemeClr val="dk2"/>
                </a:solidFill>
                <a:latin typeface="Consolas"/>
                <a:ea typeface="Consolas"/>
                <a:cs typeface="Consolas"/>
                <a:sym typeface="Consolas"/>
              </a:rPr>
              <a:t>u</a:t>
            </a:r>
            <a:r>
              <a:rPr lang="en" sz="2400">
                <a:solidFill>
                  <a:schemeClr val="lt2"/>
                </a:solidFill>
                <a:latin typeface="Consolas"/>
                <a:ea typeface="Consolas"/>
                <a:cs typeface="Consolas"/>
                <a:sym typeface="Consolas"/>
              </a:rPr>
              <a:t> </a:t>
            </a:r>
            <a:r>
              <a:rPr lang="en" sz="2400">
                <a:solidFill>
                  <a:schemeClr val="accent5"/>
                </a:solidFill>
                <a:latin typeface="Consolas"/>
                <a:ea typeface="Consolas"/>
                <a:cs typeface="Consolas"/>
                <a:sym typeface="Consolas"/>
              </a:rPr>
              <a:t>&gt;&gt; </a:t>
            </a:r>
            <a:r>
              <a:rPr lang="en" sz="2400">
                <a:solidFill>
                  <a:schemeClr val="lt2"/>
                </a:solidFill>
                <a:latin typeface="Consolas"/>
                <a:ea typeface="Consolas"/>
                <a:cs typeface="Consolas"/>
                <a:sym typeface="Consolas"/>
              </a:rPr>
              <a:t>2</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1000"/>
                                        <p:tgtEl>
                                          <p:spTgt spid="245"/>
                                        </p:tgtEl>
                                      </p:cBhvr>
                                    </p:animEffect>
                                  </p:childTnLst>
                                </p:cTn>
                              </p:par>
                              <p:par>
                                <p:cTn id="11" presetID="10"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animEffect transition="in" filter="fade">
                                      <p:cBhvr>
                                        <p:cTn id="13" dur="10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idx="4294967295"/>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Operadores </a:t>
            </a:r>
            <a:r>
              <a:rPr lang="en">
                <a:solidFill>
                  <a:schemeClr val="accent5"/>
                </a:solidFill>
                <a:latin typeface="Consolas"/>
                <a:ea typeface="Consolas"/>
                <a:cs typeface="Consolas"/>
                <a:sym typeface="Consolas"/>
              </a:rPr>
              <a:t>&lt;&lt;</a:t>
            </a:r>
            <a:r>
              <a:rPr lang="en">
                <a:solidFill>
                  <a:schemeClr val="accent2"/>
                </a:solidFill>
                <a:latin typeface="Consolas"/>
                <a:ea typeface="Consolas"/>
                <a:cs typeface="Consolas"/>
                <a:sym typeface="Consolas"/>
              </a:rPr>
              <a:t> y </a:t>
            </a:r>
            <a:r>
              <a:rPr lang="en">
                <a:solidFill>
                  <a:schemeClr val="accent5"/>
                </a:solidFill>
                <a:latin typeface="Consolas"/>
                <a:ea typeface="Consolas"/>
                <a:cs typeface="Consolas"/>
                <a:sym typeface="Consolas"/>
              </a:rPr>
              <a:t>&gt;&gt;</a:t>
            </a:r>
            <a:endParaRPr>
              <a:solidFill>
                <a:schemeClr val="accent5"/>
              </a:solidFill>
              <a:latin typeface="Consolas"/>
              <a:ea typeface="Consolas"/>
              <a:cs typeface="Consolas"/>
              <a:sym typeface="Consolas"/>
            </a:endParaRPr>
          </a:p>
        </p:txBody>
      </p:sp>
      <p:sp>
        <p:nvSpPr>
          <p:cNvPr id="252" name="Google Shape;252;p29"/>
          <p:cNvSpPr txBox="1"/>
          <p:nvPr/>
        </p:nvSpPr>
        <p:spPr>
          <a:xfrm>
            <a:off x="2269275" y="2319750"/>
            <a:ext cx="3539400" cy="1740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1100 1000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&gt;&gt;</a:t>
            </a:r>
            <a:r>
              <a:rPr lang="en" sz="3600">
                <a:solidFill>
                  <a:srgbClr val="616161"/>
                </a:solidFill>
                <a:latin typeface="Consolas"/>
                <a:ea typeface="Consolas"/>
                <a:cs typeface="Consolas"/>
                <a:sym typeface="Consolas"/>
              </a:rPr>
              <a:t> 4</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p:txBody>
      </p:sp>
      <p:sp>
        <p:nvSpPr>
          <p:cNvPr id="253" name="Google Shape;253;p29"/>
          <p:cNvSpPr txBox="1"/>
          <p:nvPr/>
        </p:nvSpPr>
        <p:spPr>
          <a:xfrm>
            <a:off x="6474350" y="2319750"/>
            <a:ext cx="1356300" cy="179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0xc8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p:txBody>
      </p:sp>
      <p:sp>
        <p:nvSpPr>
          <p:cNvPr id="254" name="Google Shape;254;p29"/>
          <p:cNvSpPr txBox="1"/>
          <p:nvPr/>
        </p:nvSpPr>
        <p:spPr>
          <a:xfrm>
            <a:off x="1280075" y="2319750"/>
            <a:ext cx="1024500" cy="1624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200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endParaRPr sz="3600">
              <a:solidFill>
                <a:srgbClr val="BF9000"/>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rgbClr val="BF9000"/>
              </a:solidFill>
              <a:latin typeface="Consolas"/>
              <a:ea typeface="Consolas"/>
              <a:cs typeface="Consolas"/>
              <a:sym typeface="Consolas"/>
            </a:endParaRPr>
          </a:p>
        </p:txBody>
      </p:sp>
      <p:sp>
        <p:nvSpPr>
          <p:cNvPr id="255" name="Google Shape;255;p29"/>
          <p:cNvSpPr txBox="1"/>
          <p:nvPr/>
        </p:nvSpPr>
        <p:spPr>
          <a:xfrm>
            <a:off x="2269276" y="3919950"/>
            <a:ext cx="35394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0000 1100</a:t>
            </a:r>
            <a:endParaRPr sz="3600">
              <a:solidFill>
                <a:srgbClr val="616161"/>
              </a:solidFill>
              <a:latin typeface="Consolas"/>
              <a:ea typeface="Consolas"/>
              <a:cs typeface="Consolas"/>
              <a:sym typeface="Consolas"/>
            </a:endParaRPr>
          </a:p>
        </p:txBody>
      </p:sp>
      <p:sp>
        <p:nvSpPr>
          <p:cNvPr id="256" name="Google Shape;256;p29"/>
          <p:cNvSpPr txBox="1"/>
          <p:nvPr/>
        </p:nvSpPr>
        <p:spPr>
          <a:xfrm>
            <a:off x="6474348" y="391995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0x0c</a:t>
            </a:r>
            <a:endParaRPr sz="3600">
              <a:solidFill>
                <a:schemeClr val="dk2"/>
              </a:solidFill>
              <a:latin typeface="Consolas"/>
              <a:ea typeface="Consolas"/>
              <a:cs typeface="Consolas"/>
              <a:sym typeface="Consolas"/>
            </a:endParaRPr>
          </a:p>
        </p:txBody>
      </p:sp>
      <p:sp>
        <p:nvSpPr>
          <p:cNvPr id="257" name="Google Shape;257;p29"/>
          <p:cNvSpPr txBox="1"/>
          <p:nvPr/>
        </p:nvSpPr>
        <p:spPr>
          <a:xfrm>
            <a:off x="1280075" y="3919950"/>
            <a:ext cx="10245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12</a:t>
            </a:r>
            <a:endParaRPr sz="3600">
              <a:solidFill>
                <a:srgbClr val="BF9000"/>
              </a:solidFill>
              <a:latin typeface="Consolas"/>
              <a:ea typeface="Consolas"/>
              <a:cs typeface="Consolas"/>
              <a:sym typeface="Consolas"/>
            </a:endParaRPr>
          </a:p>
        </p:txBody>
      </p:sp>
      <p:sp>
        <p:nvSpPr>
          <p:cNvPr id="258" name="Google Shape;258;p29"/>
          <p:cNvSpPr txBox="1"/>
          <p:nvPr/>
        </p:nvSpPr>
        <p:spPr>
          <a:xfrm>
            <a:off x="2302675" y="1499150"/>
            <a:ext cx="45387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r </a:t>
            </a:r>
            <a:r>
              <a:rPr lang="en" sz="2400">
                <a:solidFill>
                  <a:schemeClr val="accent5"/>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c8</a:t>
            </a:r>
            <a:r>
              <a:rPr lang="en" sz="2400">
                <a:solidFill>
                  <a:schemeClr val="dk2"/>
                </a:solidFill>
                <a:latin typeface="Consolas"/>
                <a:ea typeface="Consolas"/>
                <a:cs typeface="Consolas"/>
                <a:sym typeface="Consolas"/>
              </a:rPr>
              <a:t>u</a:t>
            </a:r>
            <a:r>
              <a:rPr lang="en" sz="2400">
                <a:solidFill>
                  <a:schemeClr val="lt2"/>
                </a:solidFill>
                <a:latin typeface="Consolas"/>
                <a:ea typeface="Consolas"/>
                <a:cs typeface="Consolas"/>
                <a:sym typeface="Consolas"/>
              </a:rPr>
              <a:t> </a:t>
            </a:r>
            <a:r>
              <a:rPr lang="en" sz="2400">
                <a:solidFill>
                  <a:schemeClr val="accent5"/>
                </a:solidFill>
                <a:latin typeface="Consolas"/>
                <a:ea typeface="Consolas"/>
                <a:cs typeface="Consolas"/>
                <a:sym typeface="Consolas"/>
              </a:rPr>
              <a:t>&gt;&gt; </a:t>
            </a:r>
            <a:r>
              <a:rPr lang="en" sz="2400">
                <a:solidFill>
                  <a:schemeClr val="lt2"/>
                </a:solidFill>
                <a:latin typeface="Consolas"/>
                <a:ea typeface="Consolas"/>
                <a:cs typeface="Consolas"/>
                <a:sym typeface="Consolas"/>
              </a:rPr>
              <a:t>4</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childTnLst>
                                </p:cTn>
                              </p:par>
                              <p:par>
                                <p:cTn id="8" presetID="10" presetClass="entr" presetSubtype="0" fill="hold" nodeType="with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1000"/>
                                        <p:tgtEl>
                                          <p:spTgt spid="257"/>
                                        </p:tgtEl>
                                      </p:cBhvr>
                                    </p:animEffect>
                                  </p:childTnLst>
                                </p:cTn>
                              </p:par>
                              <p:par>
                                <p:cTn id="11" presetID="10" presetClass="entr" presetSubtype="0" fill="hold" nodeType="withEffect">
                                  <p:stCondLst>
                                    <p:cond delay="0"/>
                                  </p:stCondLst>
                                  <p:childTnLst>
                                    <p:set>
                                      <p:cBhvr>
                                        <p:cTn id="12" dur="1" fill="hold">
                                          <p:stCondLst>
                                            <p:cond delay="0"/>
                                          </p:stCondLst>
                                        </p:cTn>
                                        <p:tgtEl>
                                          <p:spTgt spid="256"/>
                                        </p:tgtEl>
                                        <p:attrNameLst>
                                          <p:attrName>style.visibility</p:attrName>
                                        </p:attrNameLst>
                                      </p:cBhvr>
                                      <p:to>
                                        <p:strVal val="visible"/>
                                      </p:to>
                                    </p:set>
                                    <p:animEffect transition="in" filter="fade">
                                      <p:cBhvr>
                                        <p:cTn id="13"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idx="4294967295"/>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Operadores </a:t>
            </a:r>
            <a:r>
              <a:rPr lang="en">
                <a:solidFill>
                  <a:schemeClr val="accent5"/>
                </a:solidFill>
                <a:latin typeface="Consolas"/>
                <a:ea typeface="Consolas"/>
                <a:cs typeface="Consolas"/>
                <a:sym typeface="Consolas"/>
              </a:rPr>
              <a:t>&lt;&lt;</a:t>
            </a:r>
            <a:r>
              <a:rPr lang="en">
                <a:solidFill>
                  <a:schemeClr val="accent2"/>
                </a:solidFill>
                <a:latin typeface="Consolas"/>
                <a:ea typeface="Consolas"/>
                <a:cs typeface="Consolas"/>
                <a:sym typeface="Consolas"/>
              </a:rPr>
              <a:t> y </a:t>
            </a:r>
            <a:r>
              <a:rPr lang="en">
                <a:solidFill>
                  <a:schemeClr val="accent5"/>
                </a:solidFill>
                <a:latin typeface="Consolas"/>
                <a:ea typeface="Consolas"/>
                <a:cs typeface="Consolas"/>
                <a:sym typeface="Consolas"/>
              </a:rPr>
              <a:t>&gt;&gt;</a:t>
            </a:r>
            <a:endParaRPr>
              <a:solidFill>
                <a:schemeClr val="accent5"/>
              </a:solidFill>
              <a:latin typeface="Consolas"/>
              <a:ea typeface="Consolas"/>
              <a:cs typeface="Consolas"/>
              <a:sym typeface="Consolas"/>
            </a:endParaRPr>
          </a:p>
        </p:txBody>
      </p:sp>
      <p:sp>
        <p:nvSpPr>
          <p:cNvPr id="264" name="Google Shape;264;p30"/>
          <p:cNvSpPr txBox="1"/>
          <p:nvPr/>
        </p:nvSpPr>
        <p:spPr>
          <a:xfrm>
            <a:off x="2269275" y="2319750"/>
            <a:ext cx="3539400" cy="174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chemeClr val="accent3"/>
                </a:solidFill>
                <a:latin typeface="Consolas"/>
                <a:ea typeface="Consolas"/>
                <a:cs typeface="Consolas"/>
                <a:sym typeface="Consolas"/>
              </a:rPr>
              <a:t>0011 0010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&lt;&lt;</a:t>
            </a:r>
            <a:r>
              <a:rPr lang="en" sz="3600">
                <a:solidFill>
                  <a:srgbClr val="616161"/>
                </a:solidFill>
                <a:latin typeface="Consolas"/>
                <a:ea typeface="Consolas"/>
                <a:cs typeface="Consolas"/>
                <a:sym typeface="Consolas"/>
              </a:rPr>
              <a:t> 2</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p:txBody>
      </p:sp>
      <p:sp>
        <p:nvSpPr>
          <p:cNvPr id="265" name="Google Shape;265;p30"/>
          <p:cNvSpPr txBox="1"/>
          <p:nvPr/>
        </p:nvSpPr>
        <p:spPr>
          <a:xfrm>
            <a:off x="6474350" y="2319750"/>
            <a:ext cx="1356300" cy="179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0x32</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p:txBody>
      </p:sp>
      <p:sp>
        <p:nvSpPr>
          <p:cNvPr id="266" name="Google Shape;266;p30"/>
          <p:cNvSpPr txBox="1"/>
          <p:nvPr/>
        </p:nvSpPr>
        <p:spPr>
          <a:xfrm>
            <a:off x="1280075" y="2319750"/>
            <a:ext cx="1024500" cy="1624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50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endParaRPr sz="3600">
              <a:solidFill>
                <a:srgbClr val="BF9000"/>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rgbClr val="BF9000"/>
              </a:solidFill>
              <a:latin typeface="Consolas"/>
              <a:ea typeface="Consolas"/>
              <a:cs typeface="Consolas"/>
              <a:sym typeface="Consolas"/>
            </a:endParaRPr>
          </a:p>
        </p:txBody>
      </p:sp>
      <p:sp>
        <p:nvSpPr>
          <p:cNvPr id="267" name="Google Shape;267;p30"/>
          <p:cNvSpPr txBox="1"/>
          <p:nvPr/>
        </p:nvSpPr>
        <p:spPr>
          <a:xfrm>
            <a:off x="2269276" y="3919950"/>
            <a:ext cx="35394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1100 1000</a:t>
            </a:r>
            <a:endParaRPr sz="3600">
              <a:solidFill>
                <a:srgbClr val="616161"/>
              </a:solidFill>
              <a:latin typeface="Consolas"/>
              <a:ea typeface="Consolas"/>
              <a:cs typeface="Consolas"/>
              <a:sym typeface="Consolas"/>
            </a:endParaRPr>
          </a:p>
        </p:txBody>
      </p:sp>
      <p:sp>
        <p:nvSpPr>
          <p:cNvPr id="268" name="Google Shape;268;p30"/>
          <p:cNvSpPr txBox="1"/>
          <p:nvPr/>
        </p:nvSpPr>
        <p:spPr>
          <a:xfrm>
            <a:off x="6474348" y="391995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0xc8</a:t>
            </a:r>
            <a:endParaRPr sz="3600">
              <a:solidFill>
                <a:schemeClr val="dk2"/>
              </a:solidFill>
              <a:latin typeface="Consolas"/>
              <a:ea typeface="Consolas"/>
              <a:cs typeface="Consolas"/>
              <a:sym typeface="Consolas"/>
            </a:endParaRPr>
          </a:p>
        </p:txBody>
      </p:sp>
      <p:sp>
        <p:nvSpPr>
          <p:cNvPr id="269" name="Google Shape;269;p30"/>
          <p:cNvSpPr txBox="1"/>
          <p:nvPr/>
        </p:nvSpPr>
        <p:spPr>
          <a:xfrm>
            <a:off x="1280075" y="3919950"/>
            <a:ext cx="10245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200</a:t>
            </a:r>
            <a:endParaRPr sz="3600">
              <a:solidFill>
                <a:srgbClr val="BF9000"/>
              </a:solidFill>
              <a:latin typeface="Consolas"/>
              <a:ea typeface="Consolas"/>
              <a:cs typeface="Consolas"/>
              <a:sym typeface="Consolas"/>
            </a:endParaRPr>
          </a:p>
        </p:txBody>
      </p:sp>
      <p:sp>
        <p:nvSpPr>
          <p:cNvPr id="270" name="Google Shape;270;p30"/>
          <p:cNvSpPr txBox="1"/>
          <p:nvPr/>
        </p:nvSpPr>
        <p:spPr>
          <a:xfrm>
            <a:off x="2302675" y="1499150"/>
            <a:ext cx="45387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r </a:t>
            </a:r>
            <a:r>
              <a:rPr lang="en" sz="2400">
                <a:solidFill>
                  <a:schemeClr val="accent5"/>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32</a:t>
            </a:r>
            <a:r>
              <a:rPr lang="en" sz="2400">
                <a:solidFill>
                  <a:schemeClr val="dk2"/>
                </a:solidFill>
                <a:latin typeface="Consolas"/>
                <a:ea typeface="Consolas"/>
                <a:cs typeface="Consolas"/>
                <a:sym typeface="Consolas"/>
              </a:rPr>
              <a:t>u</a:t>
            </a:r>
            <a:r>
              <a:rPr lang="en" sz="2400">
                <a:solidFill>
                  <a:schemeClr val="lt2"/>
                </a:solidFill>
                <a:latin typeface="Consolas"/>
                <a:ea typeface="Consolas"/>
                <a:cs typeface="Consolas"/>
                <a:sym typeface="Consolas"/>
              </a:rPr>
              <a:t> </a:t>
            </a:r>
            <a:r>
              <a:rPr lang="en" sz="2400">
                <a:solidFill>
                  <a:schemeClr val="accent5"/>
                </a:solidFill>
                <a:latin typeface="Consolas"/>
                <a:ea typeface="Consolas"/>
                <a:cs typeface="Consolas"/>
                <a:sym typeface="Consolas"/>
              </a:rPr>
              <a:t>&lt;&lt; </a:t>
            </a:r>
            <a:r>
              <a:rPr lang="en" sz="2400">
                <a:solidFill>
                  <a:schemeClr val="lt2"/>
                </a:solidFill>
                <a:latin typeface="Consolas"/>
                <a:ea typeface="Consolas"/>
                <a:cs typeface="Consolas"/>
                <a:sym typeface="Consolas"/>
              </a:rPr>
              <a:t>2</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par>
                                <p:cTn id="8" presetID="10" presetClass="entr" presetSubtype="0" fill="hold" nodeType="withEffect">
                                  <p:stCondLst>
                                    <p:cond delay="0"/>
                                  </p:stCondLst>
                                  <p:childTnLst>
                                    <p:set>
                                      <p:cBhvr>
                                        <p:cTn id="9" dur="1" fill="hold">
                                          <p:stCondLst>
                                            <p:cond delay="0"/>
                                          </p:stCondLst>
                                        </p:cTn>
                                        <p:tgtEl>
                                          <p:spTgt spid="269"/>
                                        </p:tgtEl>
                                        <p:attrNameLst>
                                          <p:attrName>style.visibility</p:attrName>
                                        </p:attrNameLst>
                                      </p:cBhvr>
                                      <p:to>
                                        <p:strVal val="visible"/>
                                      </p:to>
                                    </p:set>
                                    <p:animEffect transition="in" filter="fade">
                                      <p:cBhvr>
                                        <p:cTn id="10" dur="1000"/>
                                        <p:tgtEl>
                                          <p:spTgt spid="269"/>
                                        </p:tgtEl>
                                      </p:cBhvr>
                                    </p:animEffect>
                                  </p:childTnLst>
                                </p:cTn>
                              </p:par>
                              <p:par>
                                <p:cTn id="11" presetID="10" presetClass="entr" presetSubtype="0" fill="hold" nodeType="withEffect">
                                  <p:stCondLst>
                                    <p:cond delay="0"/>
                                  </p:stCondLst>
                                  <p:childTnLst>
                                    <p:set>
                                      <p:cBhvr>
                                        <p:cTn id="12" dur="1" fill="hold">
                                          <p:stCondLst>
                                            <p:cond delay="0"/>
                                          </p:stCondLst>
                                        </p:cTn>
                                        <p:tgtEl>
                                          <p:spTgt spid="268"/>
                                        </p:tgtEl>
                                        <p:attrNameLst>
                                          <p:attrName>style.visibility</p:attrName>
                                        </p:attrNameLst>
                                      </p:cBhvr>
                                      <p:to>
                                        <p:strVal val="visible"/>
                                      </p:to>
                                    </p:set>
                                    <p:animEffect transition="in" filter="fade">
                                      <p:cBhvr>
                                        <p:cTn id="13"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title" idx="4294967295"/>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Operadores </a:t>
            </a:r>
            <a:r>
              <a:rPr lang="en">
                <a:solidFill>
                  <a:schemeClr val="accent5"/>
                </a:solidFill>
                <a:latin typeface="Consolas"/>
                <a:ea typeface="Consolas"/>
                <a:cs typeface="Consolas"/>
                <a:sym typeface="Consolas"/>
              </a:rPr>
              <a:t>&lt;&lt;</a:t>
            </a:r>
            <a:r>
              <a:rPr lang="en">
                <a:solidFill>
                  <a:schemeClr val="accent2"/>
                </a:solidFill>
                <a:latin typeface="Consolas"/>
                <a:ea typeface="Consolas"/>
                <a:cs typeface="Consolas"/>
                <a:sym typeface="Consolas"/>
              </a:rPr>
              <a:t> y </a:t>
            </a:r>
            <a:r>
              <a:rPr lang="en">
                <a:solidFill>
                  <a:schemeClr val="accent5"/>
                </a:solidFill>
                <a:latin typeface="Consolas"/>
                <a:ea typeface="Consolas"/>
                <a:cs typeface="Consolas"/>
                <a:sym typeface="Consolas"/>
              </a:rPr>
              <a:t>&gt;&gt;</a:t>
            </a:r>
            <a:endParaRPr>
              <a:solidFill>
                <a:schemeClr val="accent5"/>
              </a:solidFill>
              <a:latin typeface="Consolas"/>
              <a:ea typeface="Consolas"/>
              <a:cs typeface="Consolas"/>
              <a:sym typeface="Consolas"/>
            </a:endParaRPr>
          </a:p>
        </p:txBody>
      </p:sp>
      <p:sp>
        <p:nvSpPr>
          <p:cNvPr id="276" name="Google Shape;276;p31"/>
          <p:cNvSpPr txBox="1"/>
          <p:nvPr/>
        </p:nvSpPr>
        <p:spPr>
          <a:xfrm>
            <a:off x="2269275" y="2319750"/>
            <a:ext cx="3539400" cy="174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chemeClr val="accent3"/>
                </a:solidFill>
                <a:latin typeface="Consolas"/>
                <a:ea typeface="Consolas"/>
                <a:cs typeface="Consolas"/>
                <a:sym typeface="Consolas"/>
              </a:rPr>
              <a:t>0011 0010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&lt;&lt;</a:t>
            </a:r>
            <a:r>
              <a:rPr lang="en" sz="3600">
                <a:solidFill>
                  <a:srgbClr val="616161"/>
                </a:solidFill>
                <a:latin typeface="Consolas"/>
                <a:ea typeface="Consolas"/>
                <a:cs typeface="Consolas"/>
                <a:sym typeface="Consolas"/>
              </a:rPr>
              <a:t> 3</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p:txBody>
      </p:sp>
      <p:sp>
        <p:nvSpPr>
          <p:cNvPr id="277" name="Google Shape;277;p31"/>
          <p:cNvSpPr txBox="1"/>
          <p:nvPr/>
        </p:nvSpPr>
        <p:spPr>
          <a:xfrm>
            <a:off x="6474350" y="2319750"/>
            <a:ext cx="1356300" cy="179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0x32</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p:txBody>
      </p:sp>
      <p:sp>
        <p:nvSpPr>
          <p:cNvPr id="278" name="Google Shape;278;p31"/>
          <p:cNvSpPr txBox="1"/>
          <p:nvPr/>
        </p:nvSpPr>
        <p:spPr>
          <a:xfrm>
            <a:off x="1280075" y="2319750"/>
            <a:ext cx="1024500" cy="1624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50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endParaRPr sz="3600">
              <a:solidFill>
                <a:srgbClr val="BF9000"/>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rgbClr val="BF9000"/>
              </a:solidFill>
              <a:latin typeface="Consolas"/>
              <a:ea typeface="Consolas"/>
              <a:cs typeface="Consolas"/>
              <a:sym typeface="Consolas"/>
            </a:endParaRPr>
          </a:p>
        </p:txBody>
      </p:sp>
      <p:sp>
        <p:nvSpPr>
          <p:cNvPr id="279" name="Google Shape;279;p31"/>
          <p:cNvSpPr txBox="1"/>
          <p:nvPr/>
        </p:nvSpPr>
        <p:spPr>
          <a:xfrm>
            <a:off x="2269276" y="3919950"/>
            <a:ext cx="35394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D9D9D9"/>
                </a:solidFill>
                <a:latin typeface="Consolas"/>
                <a:ea typeface="Consolas"/>
                <a:cs typeface="Consolas"/>
                <a:sym typeface="Consolas"/>
              </a:rPr>
              <a:t>1</a:t>
            </a:r>
            <a:r>
              <a:rPr lang="en" sz="3600">
                <a:solidFill>
                  <a:srgbClr val="616161"/>
                </a:solidFill>
                <a:latin typeface="Consolas"/>
                <a:ea typeface="Consolas"/>
                <a:cs typeface="Consolas"/>
                <a:sym typeface="Consolas"/>
              </a:rPr>
              <a:t> 1001 0000</a:t>
            </a:r>
            <a:endParaRPr sz="3600">
              <a:solidFill>
                <a:srgbClr val="616161"/>
              </a:solidFill>
              <a:latin typeface="Consolas"/>
              <a:ea typeface="Consolas"/>
              <a:cs typeface="Consolas"/>
              <a:sym typeface="Consolas"/>
            </a:endParaRPr>
          </a:p>
        </p:txBody>
      </p:sp>
      <p:sp>
        <p:nvSpPr>
          <p:cNvPr id="280" name="Google Shape;280;p31"/>
          <p:cNvSpPr txBox="1"/>
          <p:nvPr/>
        </p:nvSpPr>
        <p:spPr>
          <a:xfrm>
            <a:off x="6474348" y="3919950"/>
            <a:ext cx="13563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0x90</a:t>
            </a:r>
            <a:endParaRPr sz="3600">
              <a:solidFill>
                <a:schemeClr val="dk2"/>
              </a:solidFill>
              <a:latin typeface="Consolas"/>
              <a:ea typeface="Consolas"/>
              <a:cs typeface="Consolas"/>
              <a:sym typeface="Consolas"/>
            </a:endParaRPr>
          </a:p>
        </p:txBody>
      </p:sp>
      <p:sp>
        <p:nvSpPr>
          <p:cNvPr id="281" name="Google Shape;281;p31"/>
          <p:cNvSpPr txBox="1"/>
          <p:nvPr/>
        </p:nvSpPr>
        <p:spPr>
          <a:xfrm>
            <a:off x="1280075" y="3919950"/>
            <a:ext cx="1024500" cy="76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144</a:t>
            </a:r>
            <a:endParaRPr sz="3600">
              <a:solidFill>
                <a:srgbClr val="BF9000"/>
              </a:solidFill>
              <a:latin typeface="Consolas"/>
              <a:ea typeface="Consolas"/>
              <a:cs typeface="Consolas"/>
              <a:sym typeface="Consolas"/>
            </a:endParaRPr>
          </a:p>
        </p:txBody>
      </p:sp>
      <p:sp>
        <p:nvSpPr>
          <p:cNvPr id="282" name="Google Shape;282;p31"/>
          <p:cNvSpPr txBox="1"/>
          <p:nvPr/>
        </p:nvSpPr>
        <p:spPr>
          <a:xfrm>
            <a:off x="2302675" y="1499150"/>
            <a:ext cx="45387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r </a:t>
            </a:r>
            <a:r>
              <a:rPr lang="en" sz="2400">
                <a:solidFill>
                  <a:schemeClr val="accent5"/>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32</a:t>
            </a:r>
            <a:r>
              <a:rPr lang="en" sz="2400">
                <a:solidFill>
                  <a:schemeClr val="dk2"/>
                </a:solidFill>
                <a:latin typeface="Consolas"/>
                <a:ea typeface="Consolas"/>
                <a:cs typeface="Consolas"/>
                <a:sym typeface="Consolas"/>
              </a:rPr>
              <a:t>u</a:t>
            </a:r>
            <a:r>
              <a:rPr lang="en" sz="2400">
                <a:solidFill>
                  <a:schemeClr val="lt2"/>
                </a:solidFill>
                <a:latin typeface="Consolas"/>
                <a:ea typeface="Consolas"/>
                <a:cs typeface="Consolas"/>
                <a:sym typeface="Consolas"/>
              </a:rPr>
              <a:t> </a:t>
            </a:r>
            <a:r>
              <a:rPr lang="en" sz="2400">
                <a:solidFill>
                  <a:schemeClr val="accent5"/>
                </a:solidFill>
                <a:latin typeface="Consolas"/>
                <a:ea typeface="Consolas"/>
                <a:cs typeface="Consolas"/>
                <a:sym typeface="Consolas"/>
              </a:rPr>
              <a:t>&lt;&lt; </a:t>
            </a:r>
            <a:r>
              <a:rPr lang="en" sz="2400">
                <a:solidFill>
                  <a:schemeClr val="lt2"/>
                </a:solidFill>
                <a:latin typeface="Consolas"/>
                <a:ea typeface="Consolas"/>
                <a:cs typeface="Consolas"/>
                <a:sym typeface="Consolas"/>
              </a:rPr>
              <a:t>3</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1"/>
                                        </p:tgtEl>
                                        <p:attrNameLst>
                                          <p:attrName>style.visibility</p:attrName>
                                        </p:attrNameLst>
                                      </p:cBhvr>
                                      <p:to>
                                        <p:strVal val="visible"/>
                                      </p:to>
                                    </p:set>
                                    <p:animEffect transition="in" filter="fade">
                                      <p:cBhvr>
                                        <p:cTn id="10" dur="1000"/>
                                        <p:tgtEl>
                                          <p:spTgt spid="281"/>
                                        </p:tgtEl>
                                      </p:cBhvr>
                                    </p:animEffect>
                                  </p:childTnLst>
                                </p:cTn>
                              </p:par>
                              <p:par>
                                <p:cTn id="11" presetID="10" presetClass="entr" presetSubtype="0" fill="hold" nodeType="withEffect">
                                  <p:stCondLst>
                                    <p:cond delay="0"/>
                                  </p:stCondLst>
                                  <p:childTnLst>
                                    <p:set>
                                      <p:cBhvr>
                                        <p:cTn id="12" dur="1" fill="hold">
                                          <p:stCondLst>
                                            <p:cond delay="0"/>
                                          </p:stCondLst>
                                        </p:cTn>
                                        <p:tgtEl>
                                          <p:spTgt spid="280"/>
                                        </p:tgtEl>
                                        <p:attrNameLst>
                                          <p:attrName>style.visibility</p:attrName>
                                        </p:attrNameLst>
                                      </p:cBhvr>
                                      <p:to>
                                        <p:strVal val="visible"/>
                                      </p:to>
                                    </p:set>
                                    <p:animEffect transition="in" filter="fade">
                                      <p:cBhvr>
                                        <p:cTn id="13" dur="10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692250" y="0"/>
            <a:ext cx="7759493"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2"/>
          <p:cNvSpPr txBox="1"/>
          <p:nvPr/>
        </p:nvSpPr>
        <p:spPr>
          <a:xfrm>
            <a:off x="390750" y="2946720"/>
            <a:ext cx="7417500" cy="1304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componente_b(</a:t>
            </a:r>
            <a:r>
              <a:rPr lang="en" sz="2400">
                <a:solidFill>
                  <a:schemeClr val="accent5"/>
                </a:solidFill>
                <a:latin typeface="Consolas"/>
                <a:ea typeface="Consolas"/>
                <a:cs typeface="Consolas"/>
                <a:sym typeface="Consolas"/>
              </a:rPr>
              <a:t>uint32_t</a:t>
            </a:r>
            <a:r>
              <a:rPr lang="en" sz="2400">
                <a:solidFill>
                  <a:srgbClr val="D9D9D9"/>
                </a:solidFill>
                <a:latin typeface="Consolas"/>
                <a:ea typeface="Consolas"/>
                <a:cs typeface="Consolas"/>
                <a:sym typeface="Consolas"/>
              </a:rPr>
              <a:t> color) {</a:t>
            </a:r>
            <a:endParaRPr sz="2400">
              <a:solidFill>
                <a:schemeClr val="accent5"/>
              </a:solidFill>
              <a:latin typeface="Consolas"/>
              <a:ea typeface="Consolas"/>
              <a:cs typeface="Consolas"/>
              <a:sym typeface="Consolas"/>
            </a:endParaRPr>
          </a:p>
          <a:p>
            <a:pPr marL="0" lvl="0" indent="0" algn="l" rtl="0">
              <a:spcBef>
                <a:spcPts val="0"/>
              </a:spcBef>
              <a:spcAft>
                <a:spcPts val="0"/>
              </a:spcAft>
              <a:buNone/>
            </a:pPr>
            <a:r>
              <a:rPr lang="en" sz="2400">
                <a:solidFill>
                  <a:schemeClr val="accent5"/>
                </a:solidFill>
                <a:latin typeface="Consolas"/>
                <a:ea typeface="Consolas"/>
                <a:cs typeface="Consolas"/>
                <a:sym typeface="Consolas"/>
              </a:rPr>
              <a:t>    return</a:t>
            </a:r>
            <a:endParaRPr sz="2400">
              <a:solidFill>
                <a:schemeClr val="accent6"/>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
        <p:nvSpPr>
          <p:cNvPr id="288" name="Google Shape;288;p32"/>
          <p:cNvSpPr txBox="1"/>
          <p:nvPr/>
        </p:nvSpPr>
        <p:spPr>
          <a:xfrm>
            <a:off x="390750" y="4251120"/>
            <a:ext cx="7417500" cy="1304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componente_g(</a:t>
            </a:r>
            <a:r>
              <a:rPr lang="en" sz="2400">
                <a:solidFill>
                  <a:schemeClr val="accent5"/>
                </a:solidFill>
                <a:latin typeface="Consolas"/>
                <a:ea typeface="Consolas"/>
                <a:cs typeface="Consolas"/>
                <a:sym typeface="Consolas"/>
              </a:rPr>
              <a:t>uint32_t</a:t>
            </a:r>
            <a:r>
              <a:rPr lang="en" sz="2400">
                <a:solidFill>
                  <a:srgbClr val="D9D9D9"/>
                </a:solidFill>
                <a:latin typeface="Consolas"/>
                <a:ea typeface="Consolas"/>
                <a:cs typeface="Consolas"/>
                <a:sym typeface="Consolas"/>
              </a:rPr>
              <a:t> color) {</a:t>
            </a:r>
            <a:endParaRPr sz="2400">
              <a:solidFill>
                <a:schemeClr val="accent5"/>
              </a:solidFill>
              <a:latin typeface="Consolas"/>
              <a:ea typeface="Consolas"/>
              <a:cs typeface="Consolas"/>
              <a:sym typeface="Consolas"/>
            </a:endParaRPr>
          </a:p>
          <a:p>
            <a:pPr marL="0" lvl="0" indent="0" algn="l" rtl="0">
              <a:spcBef>
                <a:spcPts val="0"/>
              </a:spcBef>
              <a:spcAft>
                <a:spcPts val="0"/>
              </a:spcAft>
              <a:buNone/>
            </a:pPr>
            <a:r>
              <a:rPr lang="en" sz="2400">
                <a:solidFill>
                  <a:schemeClr val="accent5"/>
                </a:solidFill>
                <a:latin typeface="Consolas"/>
                <a:ea typeface="Consolas"/>
                <a:cs typeface="Consolas"/>
                <a:sym typeface="Consolas"/>
              </a:rPr>
              <a:t>    return</a:t>
            </a:r>
            <a:endParaRPr sz="2400">
              <a:solidFill>
                <a:schemeClr val="accent6"/>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a:t>
            </a:r>
            <a:endParaRPr sz="2400">
              <a:solidFill>
                <a:schemeClr val="accent5"/>
              </a:solidFill>
              <a:latin typeface="Consolas"/>
              <a:ea typeface="Consolas"/>
              <a:cs typeface="Consolas"/>
              <a:sym typeface="Consolas"/>
            </a:endParaRPr>
          </a:p>
        </p:txBody>
      </p:sp>
      <p:sp>
        <p:nvSpPr>
          <p:cNvPr id="289" name="Google Shape;289;p32"/>
          <p:cNvSpPr txBox="1"/>
          <p:nvPr/>
        </p:nvSpPr>
        <p:spPr>
          <a:xfrm>
            <a:off x="2231975" y="4607143"/>
            <a:ext cx="4430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D9D9D9"/>
                </a:solidFill>
                <a:latin typeface="Consolas"/>
                <a:ea typeface="Consolas"/>
                <a:cs typeface="Consolas"/>
                <a:sym typeface="Consolas"/>
              </a:rPr>
              <a:t>(color </a:t>
            </a:r>
            <a:r>
              <a:rPr lang="en" sz="2400">
                <a:solidFill>
                  <a:schemeClr val="accent5"/>
                </a:solidFill>
                <a:latin typeface="Consolas"/>
                <a:ea typeface="Consolas"/>
                <a:cs typeface="Consolas"/>
                <a:sym typeface="Consolas"/>
              </a:rPr>
              <a:t>&amp;</a:t>
            </a:r>
            <a:r>
              <a:rPr lang="en" sz="2400">
                <a:solidFill>
                  <a:srgbClr val="D9D9D9"/>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00ff00</a:t>
            </a:r>
            <a:r>
              <a:rPr lang="en" sz="2400">
                <a:solidFill>
                  <a:srgbClr val="D9D9D9"/>
                </a:solidFill>
                <a:latin typeface="Consolas"/>
                <a:ea typeface="Consolas"/>
                <a:cs typeface="Consolas"/>
                <a:sym typeface="Consolas"/>
              </a:rPr>
              <a:t>)</a:t>
            </a:r>
            <a:r>
              <a:rPr lang="en" sz="2400">
                <a:solidFill>
                  <a:schemeClr val="lt2"/>
                </a:solidFill>
                <a:latin typeface="Consolas"/>
                <a:ea typeface="Consolas"/>
                <a:cs typeface="Consolas"/>
                <a:sym typeface="Consolas"/>
              </a:rPr>
              <a:t> </a:t>
            </a:r>
            <a:r>
              <a:rPr lang="en" sz="2400">
                <a:solidFill>
                  <a:schemeClr val="accent5"/>
                </a:solidFill>
                <a:latin typeface="Consolas"/>
                <a:ea typeface="Consolas"/>
                <a:cs typeface="Consolas"/>
                <a:sym typeface="Consolas"/>
              </a:rPr>
              <a:t>&gt;&gt;</a:t>
            </a:r>
            <a:r>
              <a:rPr lang="en" sz="2400">
                <a:solidFill>
                  <a:schemeClr val="lt2"/>
                </a:solidFill>
                <a:latin typeface="Consolas"/>
                <a:ea typeface="Consolas"/>
                <a:cs typeface="Consolas"/>
                <a:sym typeface="Consolas"/>
              </a:rPr>
              <a:t> 8</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
        <p:nvSpPr>
          <p:cNvPr id="290" name="Google Shape;290;p32"/>
          <p:cNvSpPr txBox="1">
            <a:spLocks noGrp="1"/>
          </p:cNvSpPr>
          <p:nvPr>
            <p:ph type="title" idx="4294967295"/>
          </p:nvPr>
        </p:nvSpPr>
        <p:spPr>
          <a:xfrm>
            <a:off x="311700" y="1523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Máscaras de bits</a:t>
            </a:r>
            <a:endParaRPr/>
          </a:p>
          <a:p>
            <a:pPr marL="0" lvl="0" indent="0" algn="l" rtl="0">
              <a:spcBef>
                <a:spcPts val="0"/>
              </a:spcBef>
              <a:spcAft>
                <a:spcPts val="0"/>
              </a:spcAft>
              <a:buNone/>
            </a:pPr>
            <a:endParaRPr/>
          </a:p>
        </p:txBody>
      </p:sp>
      <p:sp>
        <p:nvSpPr>
          <p:cNvPr id="291" name="Google Shape;291;p32"/>
          <p:cNvSpPr txBox="1"/>
          <p:nvPr/>
        </p:nvSpPr>
        <p:spPr>
          <a:xfrm>
            <a:off x="390750" y="2113218"/>
            <a:ext cx="52785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uint32_t</a:t>
            </a:r>
            <a:r>
              <a:rPr lang="en" sz="2400">
                <a:solidFill>
                  <a:srgbClr val="D9D9D9"/>
                </a:solidFill>
                <a:latin typeface="Consolas"/>
                <a:ea typeface="Consolas"/>
                <a:cs typeface="Consolas"/>
                <a:sym typeface="Consolas"/>
              </a:rPr>
              <a:t> color </a:t>
            </a:r>
            <a:r>
              <a:rPr lang="en" sz="2400">
                <a:solidFill>
                  <a:schemeClr val="accent5"/>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adff9a</a:t>
            </a:r>
            <a:r>
              <a:rPr lang="en" sz="2400">
                <a:solidFill>
                  <a:srgbClr val="D9D9D9"/>
                </a:solidFill>
                <a:latin typeface="Consolas"/>
                <a:ea typeface="Consolas"/>
                <a:cs typeface="Consolas"/>
                <a:sym typeface="Consolas"/>
              </a:rPr>
              <a:t>;</a:t>
            </a:r>
            <a:endParaRPr sz="2400">
              <a:solidFill>
                <a:schemeClr val="dk2"/>
              </a:solidFill>
              <a:latin typeface="Consolas"/>
              <a:ea typeface="Consolas"/>
              <a:cs typeface="Consolas"/>
              <a:sym typeface="Consolas"/>
            </a:endParaRPr>
          </a:p>
        </p:txBody>
      </p:sp>
      <p:sp>
        <p:nvSpPr>
          <p:cNvPr id="292" name="Google Shape;292;p32"/>
          <p:cNvSpPr/>
          <p:nvPr/>
        </p:nvSpPr>
        <p:spPr>
          <a:xfrm>
            <a:off x="5085675" y="2178768"/>
            <a:ext cx="427500" cy="427500"/>
          </a:xfrm>
          <a:prstGeom prst="ellipse">
            <a:avLst/>
          </a:prstGeom>
          <a:solidFill>
            <a:srgbClr val="ADFF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3708863" y="2600793"/>
            <a:ext cx="291000" cy="1395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4039986" y="2600793"/>
            <a:ext cx="291000" cy="139500"/>
          </a:xfrm>
          <a:prstGeom prst="rect">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4378037" y="2600793"/>
            <a:ext cx="291000" cy="1395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txBox="1"/>
          <p:nvPr/>
        </p:nvSpPr>
        <p:spPr>
          <a:xfrm>
            <a:off x="390750" y="5521770"/>
            <a:ext cx="7417500" cy="1304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5"/>
                </a:solidFill>
                <a:latin typeface="Consolas"/>
                <a:ea typeface="Consolas"/>
                <a:cs typeface="Consolas"/>
                <a:sym typeface="Consolas"/>
              </a:rPr>
              <a:t>uint8_t</a:t>
            </a:r>
            <a:r>
              <a:rPr lang="en" sz="2400" dirty="0">
                <a:solidFill>
                  <a:srgbClr val="D9D9D9"/>
                </a:solidFill>
                <a:latin typeface="Consolas"/>
                <a:ea typeface="Consolas"/>
                <a:cs typeface="Consolas"/>
                <a:sym typeface="Consolas"/>
              </a:rPr>
              <a:t> componente_r(</a:t>
            </a:r>
            <a:r>
              <a:rPr lang="en" sz="2400" dirty="0">
                <a:solidFill>
                  <a:schemeClr val="accent5"/>
                </a:solidFill>
                <a:latin typeface="Consolas"/>
                <a:ea typeface="Consolas"/>
                <a:cs typeface="Consolas"/>
                <a:sym typeface="Consolas"/>
              </a:rPr>
              <a:t>uint32_t</a:t>
            </a:r>
            <a:r>
              <a:rPr lang="en" sz="2400" dirty="0">
                <a:solidFill>
                  <a:srgbClr val="D9D9D9"/>
                </a:solidFill>
                <a:latin typeface="Consolas"/>
                <a:ea typeface="Consolas"/>
                <a:cs typeface="Consolas"/>
                <a:sym typeface="Consolas"/>
              </a:rPr>
              <a:t> color) {</a:t>
            </a:r>
            <a:endParaRPr sz="2400" dirty="0">
              <a:solidFill>
                <a:schemeClr val="accent5"/>
              </a:solidFill>
              <a:latin typeface="Consolas"/>
              <a:ea typeface="Consolas"/>
              <a:cs typeface="Consolas"/>
              <a:sym typeface="Consolas"/>
            </a:endParaRPr>
          </a:p>
          <a:p>
            <a:pPr marL="0" lvl="0" indent="0" algn="l" rtl="0">
              <a:spcBef>
                <a:spcPts val="0"/>
              </a:spcBef>
              <a:spcAft>
                <a:spcPts val="0"/>
              </a:spcAft>
              <a:buNone/>
            </a:pPr>
            <a:r>
              <a:rPr lang="en" sz="2400" dirty="0">
                <a:solidFill>
                  <a:schemeClr val="accent5"/>
                </a:solidFill>
                <a:latin typeface="Consolas"/>
                <a:ea typeface="Consolas"/>
                <a:cs typeface="Consolas"/>
                <a:sym typeface="Consolas"/>
              </a:rPr>
              <a:t>    return</a:t>
            </a:r>
            <a:endParaRPr sz="2400" dirty="0">
              <a:solidFill>
                <a:schemeClr val="accent6"/>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a:t>
            </a:r>
            <a:endParaRPr sz="2400" dirty="0">
              <a:solidFill>
                <a:schemeClr val="accent5"/>
              </a:solidFill>
              <a:latin typeface="Consolas"/>
              <a:ea typeface="Consolas"/>
              <a:cs typeface="Consolas"/>
              <a:sym typeface="Consolas"/>
            </a:endParaRPr>
          </a:p>
          <a:p>
            <a:pPr marL="0" lvl="0" indent="0" algn="l" rtl="0">
              <a:spcBef>
                <a:spcPts val="0"/>
              </a:spcBef>
              <a:spcAft>
                <a:spcPts val="0"/>
              </a:spcAft>
              <a:buNone/>
            </a:pPr>
            <a:endParaRPr sz="2400" dirty="0">
              <a:solidFill>
                <a:schemeClr val="accent5"/>
              </a:solidFill>
              <a:latin typeface="Consolas"/>
              <a:ea typeface="Consolas"/>
              <a:cs typeface="Consolas"/>
              <a:sym typeface="Consolas"/>
            </a:endParaRPr>
          </a:p>
        </p:txBody>
      </p:sp>
      <p:sp>
        <p:nvSpPr>
          <p:cNvPr id="297" name="Google Shape;297;p32"/>
          <p:cNvSpPr txBox="1"/>
          <p:nvPr/>
        </p:nvSpPr>
        <p:spPr>
          <a:xfrm>
            <a:off x="2195100" y="5878688"/>
            <a:ext cx="4430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D9D9D9"/>
                </a:solidFill>
                <a:latin typeface="Consolas"/>
                <a:ea typeface="Consolas"/>
                <a:cs typeface="Consolas"/>
                <a:sym typeface="Consolas"/>
              </a:rPr>
              <a:t>(color </a:t>
            </a:r>
            <a:r>
              <a:rPr lang="en" sz="2400">
                <a:solidFill>
                  <a:schemeClr val="accent5"/>
                </a:solidFill>
                <a:latin typeface="Consolas"/>
                <a:ea typeface="Consolas"/>
                <a:cs typeface="Consolas"/>
                <a:sym typeface="Consolas"/>
              </a:rPr>
              <a:t>&amp;</a:t>
            </a:r>
            <a:r>
              <a:rPr lang="en" sz="2400">
                <a:solidFill>
                  <a:srgbClr val="D9D9D9"/>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ff0000</a:t>
            </a:r>
            <a:r>
              <a:rPr lang="en" sz="2400">
                <a:solidFill>
                  <a:srgbClr val="D9D9D9"/>
                </a:solidFill>
                <a:latin typeface="Consolas"/>
                <a:ea typeface="Consolas"/>
                <a:cs typeface="Consolas"/>
                <a:sym typeface="Consolas"/>
              </a:rPr>
              <a:t>)</a:t>
            </a:r>
            <a:r>
              <a:rPr lang="en" sz="2400">
                <a:solidFill>
                  <a:schemeClr val="lt2"/>
                </a:solidFill>
                <a:latin typeface="Consolas"/>
                <a:ea typeface="Consolas"/>
                <a:cs typeface="Consolas"/>
                <a:sym typeface="Consolas"/>
              </a:rPr>
              <a:t> </a:t>
            </a:r>
            <a:r>
              <a:rPr lang="en" sz="2400">
                <a:solidFill>
                  <a:schemeClr val="accent5"/>
                </a:solidFill>
                <a:latin typeface="Consolas"/>
                <a:ea typeface="Consolas"/>
                <a:cs typeface="Consolas"/>
                <a:sym typeface="Consolas"/>
              </a:rPr>
              <a:t>&gt;&gt;</a:t>
            </a:r>
            <a:r>
              <a:rPr lang="en" sz="2400">
                <a:solidFill>
                  <a:schemeClr val="lt2"/>
                </a:solidFill>
                <a:latin typeface="Consolas"/>
                <a:ea typeface="Consolas"/>
                <a:cs typeface="Consolas"/>
                <a:sym typeface="Consolas"/>
              </a:rPr>
              <a:t> 16</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pic>
        <p:nvPicPr>
          <p:cNvPr id="298" name="Google Shape;298;p32"/>
          <p:cNvPicPr preferRelativeResize="0"/>
          <p:nvPr/>
        </p:nvPicPr>
        <p:blipFill>
          <a:blip r:embed="rId3">
            <a:alphaModFix/>
          </a:blip>
          <a:stretch>
            <a:fillRect/>
          </a:stretch>
        </p:blipFill>
        <p:spPr>
          <a:xfrm>
            <a:off x="2065887" y="841077"/>
            <a:ext cx="5012225" cy="981650"/>
          </a:xfrm>
          <a:prstGeom prst="rect">
            <a:avLst/>
          </a:prstGeom>
          <a:noFill/>
          <a:ln>
            <a:noFill/>
          </a:ln>
        </p:spPr>
      </p:pic>
      <p:sp>
        <p:nvSpPr>
          <p:cNvPr id="299" name="Google Shape;299;p32"/>
          <p:cNvSpPr txBox="1"/>
          <p:nvPr/>
        </p:nvSpPr>
        <p:spPr>
          <a:xfrm>
            <a:off x="2277887" y="3300806"/>
            <a:ext cx="4430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D9D9D9"/>
                </a:solidFill>
                <a:latin typeface="Consolas"/>
                <a:ea typeface="Consolas"/>
                <a:cs typeface="Consolas"/>
                <a:sym typeface="Consolas"/>
              </a:rPr>
              <a:t>color </a:t>
            </a:r>
            <a:r>
              <a:rPr lang="en" sz="2400">
                <a:solidFill>
                  <a:schemeClr val="accent5"/>
                </a:solidFill>
                <a:latin typeface="Consolas"/>
                <a:ea typeface="Consolas"/>
                <a:cs typeface="Consolas"/>
                <a:sym typeface="Consolas"/>
              </a:rPr>
              <a:t>&amp;</a:t>
            </a:r>
            <a:r>
              <a:rPr lang="en" sz="2400">
                <a:solidFill>
                  <a:srgbClr val="D9D9D9"/>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0000ff</a:t>
            </a:r>
            <a:r>
              <a:rPr lang="en" sz="2400">
                <a:solidFill>
                  <a:srgbClr val="D9D9D9"/>
                </a:solidFill>
                <a:latin typeface="Consolas"/>
                <a:ea typeface="Consolas"/>
                <a:cs typeface="Consolas"/>
                <a:sym typeface="Consolas"/>
              </a:rPr>
              <a:t>;</a:t>
            </a:r>
            <a:endParaRPr sz="2400">
              <a:solidFill>
                <a:srgbClr val="4BA173"/>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1000"/>
                                        <p:tgtEl>
                                          <p:spTgt spid="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1000"/>
                                        <p:tgtEl>
                                          <p:spTgt spid="2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fade">
                                      <p:cBhvr>
                                        <p:cTn id="17"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txBox="1"/>
          <p:nvPr/>
        </p:nvSpPr>
        <p:spPr>
          <a:xfrm>
            <a:off x="390750" y="3157525"/>
            <a:ext cx="6687300" cy="3211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uint32_t</a:t>
            </a:r>
            <a:r>
              <a:rPr lang="en" sz="2400">
                <a:solidFill>
                  <a:srgbClr val="D9D9D9"/>
                </a:solidFill>
                <a:latin typeface="Consolas"/>
                <a:ea typeface="Consolas"/>
                <a:cs typeface="Consolas"/>
                <a:sym typeface="Consolas"/>
              </a:rPr>
              <a:t> color_empaquetar(</a:t>
            </a:r>
            <a:endParaRPr sz="2400">
              <a:solidFill>
                <a:srgbClr val="D9D9D9"/>
              </a:solidFill>
              <a:latin typeface="Consolas"/>
              <a:ea typeface="Consolas"/>
              <a:cs typeface="Consolas"/>
              <a:sym typeface="Consolas"/>
            </a:endParaRPr>
          </a:p>
          <a:p>
            <a:pPr marL="0" lvl="0" indent="0" algn="l" rtl="0">
              <a:spcBef>
                <a:spcPts val="0"/>
              </a:spcBef>
              <a:spcAft>
                <a:spcPts val="0"/>
              </a:spcAft>
              <a:buNone/>
            </a:pPr>
            <a:r>
              <a:rPr lang="en" sz="2400">
                <a:solidFill>
                  <a:schemeClr val="accent5"/>
                </a:solidFill>
                <a:latin typeface="Consolas"/>
                <a:ea typeface="Consolas"/>
                <a:cs typeface="Consolas"/>
                <a:sym typeface="Consolas"/>
              </a:rPr>
              <a:t>    uint8_t</a:t>
            </a:r>
            <a:r>
              <a:rPr lang="en" sz="2400">
                <a:solidFill>
                  <a:srgbClr val="D9D9D9"/>
                </a:solidFill>
                <a:latin typeface="Consolas"/>
                <a:ea typeface="Consolas"/>
                <a:cs typeface="Consolas"/>
                <a:sym typeface="Consolas"/>
              </a:rPr>
              <a:t> r,</a:t>
            </a:r>
            <a:endParaRPr sz="2400">
              <a:solidFill>
                <a:srgbClr val="D9D9D9"/>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    </a:t>
            </a:r>
            <a:r>
              <a:rPr lang="en" sz="2400">
                <a:solidFill>
                  <a:schemeClr val="accent5"/>
                </a:solidFill>
                <a:latin typeface="Consolas"/>
                <a:ea typeface="Consolas"/>
                <a:cs typeface="Consolas"/>
                <a:sym typeface="Consolas"/>
              </a:rPr>
              <a:t>uint8_t </a:t>
            </a:r>
            <a:r>
              <a:rPr lang="en" sz="2400">
                <a:solidFill>
                  <a:srgbClr val="D9D9D9"/>
                </a:solidFill>
                <a:latin typeface="Consolas"/>
                <a:ea typeface="Consolas"/>
                <a:cs typeface="Consolas"/>
                <a:sym typeface="Consolas"/>
              </a:rPr>
              <a:t>g,</a:t>
            </a:r>
            <a:endParaRPr sz="2400">
              <a:solidFill>
                <a:srgbClr val="D9D9D9"/>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    </a:t>
            </a:r>
            <a:r>
              <a:rPr lang="en" sz="2400">
                <a:solidFill>
                  <a:schemeClr val="accent5"/>
                </a:solidFill>
                <a:latin typeface="Consolas"/>
                <a:ea typeface="Consolas"/>
                <a:cs typeface="Consolas"/>
                <a:sym typeface="Consolas"/>
              </a:rPr>
              <a:t>uint8_t </a:t>
            </a:r>
            <a:r>
              <a:rPr lang="en" sz="2400">
                <a:solidFill>
                  <a:srgbClr val="D9D9D9"/>
                </a:solidFill>
                <a:latin typeface="Consolas"/>
                <a:ea typeface="Consolas"/>
                <a:cs typeface="Consolas"/>
                <a:sym typeface="Consolas"/>
              </a:rPr>
              <a:t>b</a:t>
            </a:r>
            <a:endParaRPr sz="2400">
              <a:solidFill>
                <a:srgbClr val="D9D9D9"/>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 {</a:t>
            </a:r>
            <a:endParaRPr sz="2400">
              <a:solidFill>
                <a:srgbClr val="D9D9D9"/>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    </a:t>
            </a:r>
            <a:r>
              <a:rPr lang="en" sz="2400">
                <a:solidFill>
                  <a:schemeClr val="accent5"/>
                </a:solidFill>
                <a:latin typeface="Consolas"/>
                <a:ea typeface="Consolas"/>
                <a:cs typeface="Consolas"/>
                <a:sym typeface="Consolas"/>
              </a:rPr>
              <a:t>return </a:t>
            </a:r>
            <a:endParaRPr sz="2400">
              <a:solidFill>
                <a:schemeClr val="accent5"/>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
        <p:nvSpPr>
          <p:cNvPr id="305" name="Google Shape;305;p33"/>
          <p:cNvSpPr txBox="1"/>
          <p:nvPr/>
        </p:nvSpPr>
        <p:spPr>
          <a:xfrm>
            <a:off x="2260783" y="4954347"/>
            <a:ext cx="44556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D9D9D9"/>
                </a:solidFill>
                <a:latin typeface="Consolas"/>
                <a:ea typeface="Consolas"/>
                <a:cs typeface="Consolas"/>
                <a:sym typeface="Consolas"/>
              </a:rPr>
              <a:t>(r </a:t>
            </a:r>
            <a:r>
              <a:rPr lang="en" sz="2400">
                <a:solidFill>
                  <a:schemeClr val="accent5"/>
                </a:solidFill>
                <a:latin typeface="Consolas"/>
                <a:ea typeface="Consolas"/>
                <a:cs typeface="Consolas"/>
                <a:sym typeface="Consolas"/>
              </a:rPr>
              <a:t>&lt;&lt;</a:t>
            </a:r>
            <a:r>
              <a:rPr lang="en" sz="2400">
                <a:solidFill>
                  <a:srgbClr val="D9D9D9"/>
                </a:solidFill>
                <a:latin typeface="Consolas"/>
                <a:ea typeface="Consolas"/>
                <a:cs typeface="Consolas"/>
                <a:sym typeface="Consolas"/>
              </a:rPr>
              <a:t> 16) </a:t>
            </a:r>
            <a:r>
              <a:rPr lang="en" sz="2400">
                <a:solidFill>
                  <a:schemeClr val="accent5"/>
                </a:solidFill>
                <a:latin typeface="Consolas"/>
                <a:ea typeface="Consolas"/>
                <a:cs typeface="Consolas"/>
                <a:sym typeface="Consolas"/>
              </a:rPr>
              <a:t>|</a:t>
            </a:r>
            <a:r>
              <a:rPr lang="en" sz="2400">
                <a:solidFill>
                  <a:srgbClr val="D9D9D9"/>
                </a:solidFill>
                <a:latin typeface="Consolas"/>
                <a:ea typeface="Consolas"/>
                <a:cs typeface="Consolas"/>
                <a:sym typeface="Consolas"/>
              </a:rPr>
              <a:t> (g </a:t>
            </a:r>
            <a:r>
              <a:rPr lang="en" sz="2400">
                <a:solidFill>
                  <a:schemeClr val="accent5"/>
                </a:solidFill>
                <a:latin typeface="Consolas"/>
                <a:ea typeface="Consolas"/>
                <a:cs typeface="Consolas"/>
                <a:sym typeface="Consolas"/>
              </a:rPr>
              <a:t>&lt;&lt;</a:t>
            </a:r>
            <a:r>
              <a:rPr lang="en" sz="2400">
                <a:solidFill>
                  <a:srgbClr val="D9D9D9"/>
                </a:solidFill>
                <a:latin typeface="Consolas"/>
                <a:ea typeface="Consolas"/>
                <a:cs typeface="Consolas"/>
                <a:sym typeface="Consolas"/>
              </a:rPr>
              <a:t> 8) </a:t>
            </a:r>
            <a:r>
              <a:rPr lang="en" sz="2400">
                <a:solidFill>
                  <a:schemeClr val="accent5"/>
                </a:solidFill>
                <a:latin typeface="Consolas"/>
                <a:ea typeface="Consolas"/>
                <a:cs typeface="Consolas"/>
                <a:sym typeface="Consolas"/>
              </a:rPr>
              <a:t>|</a:t>
            </a:r>
            <a:r>
              <a:rPr lang="en" sz="2400">
                <a:solidFill>
                  <a:srgbClr val="D9D9D9"/>
                </a:solidFill>
                <a:latin typeface="Consolas"/>
                <a:ea typeface="Consolas"/>
                <a:cs typeface="Consolas"/>
                <a:sym typeface="Consolas"/>
              </a:rPr>
              <a:t> b;</a:t>
            </a:r>
            <a:endParaRPr sz="2400">
              <a:solidFill>
                <a:srgbClr val="4BA173"/>
              </a:solidFill>
              <a:latin typeface="Consolas"/>
              <a:ea typeface="Consolas"/>
              <a:cs typeface="Consolas"/>
              <a:sym typeface="Consolas"/>
            </a:endParaRPr>
          </a:p>
        </p:txBody>
      </p:sp>
      <p:sp>
        <p:nvSpPr>
          <p:cNvPr id="306" name="Google Shape;306;p33"/>
          <p:cNvSpPr txBox="1"/>
          <p:nvPr/>
        </p:nvSpPr>
        <p:spPr>
          <a:xfrm>
            <a:off x="390749" y="2351825"/>
            <a:ext cx="8307201"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5"/>
                </a:solidFill>
                <a:latin typeface="Consolas"/>
                <a:ea typeface="Consolas"/>
                <a:cs typeface="Consolas"/>
                <a:sym typeface="Consolas"/>
              </a:rPr>
              <a:t>uint8_t</a:t>
            </a:r>
            <a:r>
              <a:rPr lang="en" sz="2400" dirty="0">
                <a:solidFill>
                  <a:srgbClr val="D9D9D9"/>
                </a:solidFill>
                <a:latin typeface="Consolas"/>
                <a:ea typeface="Consolas"/>
                <a:cs typeface="Consolas"/>
                <a:sym typeface="Consolas"/>
              </a:rPr>
              <a:t> r </a:t>
            </a:r>
            <a:r>
              <a:rPr lang="en" sz="2400" dirty="0">
                <a:solidFill>
                  <a:schemeClr val="accent5"/>
                </a:solidFill>
                <a:latin typeface="Consolas"/>
                <a:ea typeface="Consolas"/>
                <a:cs typeface="Consolas"/>
                <a:sym typeface="Consolas"/>
              </a:rPr>
              <a:t>= </a:t>
            </a:r>
            <a:r>
              <a:rPr lang="en" sz="2400" dirty="0" smtClean="0">
                <a:solidFill>
                  <a:schemeClr val="lt2"/>
                </a:solidFill>
                <a:latin typeface="Consolas"/>
                <a:ea typeface="Consolas"/>
                <a:cs typeface="Consolas"/>
                <a:sym typeface="Consolas"/>
              </a:rPr>
              <a:t>26=0xad</a:t>
            </a:r>
            <a:r>
              <a:rPr lang="en" sz="2400" dirty="0" smtClean="0">
                <a:solidFill>
                  <a:srgbClr val="D9D9D9"/>
                </a:solidFill>
                <a:latin typeface="Consolas"/>
                <a:ea typeface="Consolas"/>
                <a:cs typeface="Consolas"/>
                <a:sym typeface="Consolas"/>
              </a:rPr>
              <a:t>, </a:t>
            </a:r>
            <a:r>
              <a:rPr lang="en" sz="2400" dirty="0">
                <a:solidFill>
                  <a:srgbClr val="D9D9D9"/>
                </a:solidFill>
                <a:latin typeface="Consolas"/>
                <a:ea typeface="Consolas"/>
                <a:cs typeface="Consolas"/>
                <a:sym typeface="Consolas"/>
              </a:rPr>
              <a:t>g </a:t>
            </a:r>
            <a:r>
              <a:rPr lang="en" sz="2400" dirty="0">
                <a:solidFill>
                  <a:schemeClr val="accent5"/>
                </a:solidFill>
                <a:latin typeface="Consolas"/>
                <a:ea typeface="Consolas"/>
                <a:cs typeface="Consolas"/>
                <a:sym typeface="Consolas"/>
              </a:rPr>
              <a:t>= </a:t>
            </a:r>
            <a:r>
              <a:rPr lang="en" sz="2400" dirty="0" smtClean="0">
                <a:solidFill>
                  <a:schemeClr val="lt2"/>
                </a:solidFill>
                <a:latin typeface="Consolas"/>
                <a:ea typeface="Consolas"/>
                <a:cs typeface="Consolas"/>
                <a:sym typeface="Consolas"/>
              </a:rPr>
              <a:t>141=0xff</a:t>
            </a:r>
            <a:r>
              <a:rPr lang="en" sz="2400" dirty="0" smtClean="0">
                <a:solidFill>
                  <a:srgbClr val="D9D9D9"/>
                </a:solidFill>
                <a:latin typeface="Consolas"/>
                <a:ea typeface="Consolas"/>
                <a:cs typeface="Consolas"/>
                <a:sym typeface="Consolas"/>
              </a:rPr>
              <a:t>; </a:t>
            </a:r>
            <a:r>
              <a:rPr lang="en" sz="2400" dirty="0">
                <a:solidFill>
                  <a:srgbClr val="D9D9D9"/>
                </a:solidFill>
                <a:latin typeface="Consolas"/>
                <a:ea typeface="Consolas"/>
                <a:cs typeface="Consolas"/>
                <a:sym typeface="Consolas"/>
              </a:rPr>
              <a:t>b </a:t>
            </a:r>
            <a:r>
              <a:rPr lang="en" sz="2400" dirty="0">
                <a:solidFill>
                  <a:schemeClr val="accent5"/>
                </a:solidFill>
                <a:latin typeface="Consolas"/>
                <a:ea typeface="Consolas"/>
                <a:cs typeface="Consolas"/>
                <a:sym typeface="Consolas"/>
              </a:rPr>
              <a:t>= </a:t>
            </a:r>
            <a:r>
              <a:rPr lang="en" sz="2400" dirty="0" smtClean="0">
                <a:solidFill>
                  <a:schemeClr val="lt2"/>
                </a:solidFill>
                <a:latin typeface="Consolas"/>
                <a:ea typeface="Consolas"/>
                <a:cs typeface="Consolas"/>
                <a:sym typeface="Consolas"/>
              </a:rPr>
              <a:t>93=0x9a</a:t>
            </a:r>
            <a:r>
              <a:rPr lang="en" sz="2400" dirty="0" smtClean="0">
                <a:solidFill>
                  <a:srgbClr val="D9D9D9"/>
                </a:solidFill>
                <a:latin typeface="Consolas"/>
                <a:ea typeface="Consolas"/>
                <a:cs typeface="Consolas"/>
                <a:sym typeface="Consolas"/>
              </a:rPr>
              <a:t>;</a:t>
            </a:r>
            <a:endParaRPr sz="2400" dirty="0">
              <a:solidFill>
                <a:schemeClr val="dk2"/>
              </a:solidFill>
              <a:latin typeface="Consolas"/>
              <a:ea typeface="Consolas"/>
              <a:cs typeface="Consolas"/>
              <a:sym typeface="Consolas"/>
            </a:endParaRPr>
          </a:p>
        </p:txBody>
      </p:sp>
      <p:pic>
        <p:nvPicPr>
          <p:cNvPr id="307" name="Google Shape;307;p33"/>
          <p:cNvPicPr preferRelativeResize="0"/>
          <p:nvPr/>
        </p:nvPicPr>
        <p:blipFill>
          <a:blip r:embed="rId3">
            <a:alphaModFix/>
          </a:blip>
          <a:stretch>
            <a:fillRect/>
          </a:stretch>
        </p:blipFill>
        <p:spPr>
          <a:xfrm>
            <a:off x="2065887" y="841077"/>
            <a:ext cx="5012225" cy="98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4"/>
          <p:cNvSpPr txBox="1"/>
          <p:nvPr/>
        </p:nvSpPr>
        <p:spPr>
          <a:xfrm>
            <a:off x="748150" y="3956850"/>
            <a:ext cx="7963500" cy="968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a:t>
            </a:r>
            <a:r>
              <a:rPr lang="en" sz="2400">
                <a:solidFill>
                  <a:srgbClr val="D9D9D9"/>
                </a:solidFill>
                <a:latin typeface="Consolas"/>
                <a:ea typeface="Consolas"/>
                <a:cs typeface="Consolas"/>
                <a:sym typeface="Consolas"/>
              </a:rPr>
              <a:t> tipo_pikachu = </a:t>
            </a:r>
            <a:r>
              <a:rPr lang="en" sz="2400">
                <a:solidFill>
                  <a:schemeClr val="accent6"/>
                </a:solidFill>
                <a:latin typeface="Consolas"/>
                <a:ea typeface="Consolas"/>
                <a:cs typeface="Consolas"/>
                <a:sym typeface="Consolas"/>
              </a:rPr>
              <a:t>ELECTRICO</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a:p>
            <a:pPr marL="0" lvl="0" indent="0" algn="l" rtl="0">
              <a:spcBef>
                <a:spcPts val="0"/>
              </a:spcBef>
              <a:spcAft>
                <a:spcPts val="0"/>
              </a:spcAft>
              <a:buNone/>
            </a:pPr>
            <a:r>
              <a:rPr lang="en" sz="2400">
                <a:solidFill>
                  <a:schemeClr val="accent5"/>
                </a:solidFill>
                <a:latin typeface="Consolas"/>
                <a:ea typeface="Consolas"/>
                <a:cs typeface="Consolas"/>
                <a:sym typeface="Consolas"/>
              </a:rPr>
              <a:t>???</a:t>
            </a:r>
            <a:r>
              <a:rPr lang="en" sz="2400">
                <a:solidFill>
                  <a:srgbClr val="D9D9D9"/>
                </a:solidFill>
                <a:latin typeface="Consolas"/>
                <a:ea typeface="Consolas"/>
                <a:cs typeface="Consolas"/>
                <a:sym typeface="Consolas"/>
              </a:rPr>
              <a:t> tipo_charmander = </a:t>
            </a:r>
            <a:r>
              <a:rPr lang="en" sz="2400">
                <a:solidFill>
                  <a:schemeClr val="accent6"/>
                </a:solidFill>
                <a:latin typeface="Consolas"/>
                <a:ea typeface="Consolas"/>
                <a:cs typeface="Consolas"/>
                <a:sym typeface="Consolas"/>
              </a:rPr>
              <a:t>FUEGO</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pic>
        <p:nvPicPr>
          <p:cNvPr id="313" name="Google Shape;313;p34"/>
          <p:cNvPicPr preferRelativeResize="0"/>
          <p:nvPr/>
        </p:nvPicPr>
        <p:blipFill>
          <a:blip r:embed="rId3">
            <a:alphaModFix/>
          </a:blip>
          <a:stretch>
            <a:fillRect/>
          </a:stretch>
        </p:blipFill>
        <p:spPr>
          <a:xfrm>
            <a:off x="7026950" y="2024100"/>
            <a:ext cx="2262475" cy="2262475"/>
          </a:xfrm>
          <a:prstGeom prst="rect">
            <a:avLst/>
          </a:prstGeom>
          <a:noFill/>
          <a:ln>
            <a:noFill/>
          </a:ln>
        </p:spPr>
      </p:pic>
      <p:pic>
        <p:nvPicPr>
          <p:cNvPr id="314" name="Google Shape;314;p34"/>
          <p:cNvPicPr preferRelativeResize="0"/>
          <p:nvPr/>
        </p:nvPicPr>
        <p:blipFill>
          <a:blip r:embed="rId4">
            <a:alphaModFix/>
          </a:blip>
          <a:stretch>
            <a:fillRect/>
          </a:stretch>
        </p:blipFill>
        <p:spPr>
          <a:xfrm>
            <a:off x="7420477" y="4925250"/>
            <a:ext cx="1723525" cy="1949272"/>
          </a:xfrm>
          <a:prstGeom prst="rect">
            <a:avLst/>
          </a:prstGeom>
          <a:noFill/>
          <a:ln>
            <a:noFill/>
          </a:ln>
        </p:spPr>
      </p:pic>
      <p:pic>
        <p:nvPicPr>
          <p:cNvPr id="315" name="Google Shape;315;p34"/>
          <p:cNvPicPr preferRelativeResize="0"/>
          <p:nvPr/>
        </p:nvPicPr>
        <p:blipFill>
          <a:blip r:embed="rId5">
            <a:alphaModFix/>
          </a:blip>
          <a:stretch>
            <a:fillRect/>
          </a:stretch>
        </p:blipFill>
        <p:spPr>
          <a:xfrm>
            <a:off x="3638200" y="76203"/>
            <a:ext cx="3069075" cy="1130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txBox="1"/>
          <p:nvPr/>
        </p:nvSpPr>
        <p:spPr>
          <a:xfrm>
            <a:off x="748150" y="590200"/>
            <a:ext cx="3823800" cy="3171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5"/>
                </a:solidFill>
                <a:latin typeface="Consolas"/>
                <a:ea typeface="Consolas"/>
                <a:cs typeface="Consolas"/>
                <a:sym typeface="Consolas"/>
              </a:rPr>
              <a:t>typedef</a:t>
            </a:r>
            <a:r>
              <a:rPr lang="en" sz="2400" dirty="0">
                <a:solidFill>
                  <a:srgbClr val="D9D9D9"/>
                </a:solidFill>
                <a:latin typeface="Consolas"/>
                <a:ea typeface="Consolas"/>
                <a:cs typeface="Consolas"/>
                <a:sym typeface="Consolas"/>
              </a:rPr>
              <a:t> </a:t>
            </a:r>
            <a:r>
              <a:rPr lang="en" sz="2400" dirty="0">
                <a:solidFill>
                  <a:schemeClr val="accent5"/>
                </a:solidFill>
                <a:latin typeface="Consolas"/>
                <a:ea typeface="Consolas"/>
                <a:cs typeface="Consolas"/>
                <a:sym typeface="Consolas"/>
              </a:rPr>
              <a:t>enum</a:t>
            </a:r>
            <a:r>
              <a:rPr lang="en" sz="2400" dirty="0">
                <a:solidFill>
                  <a:srgbClr val="D9D9D9"/>
                </a:solidFill>
                <a:latin typeface="Consolas"/>
                <a:ea typeface="Consolas"/>
                <a:cs typeface="Consolas"/>
                <a:sym typeface="Consolas"/>
              </a:rPr>
              <a:t> {</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AGUA</a:t>
            </a:r>
            <a:r>
              <a:rPr lang="en" sz="2400" dirty="0">
                <a:solidFill>
                  <a:srgbClr val="D9D9D9"/>
                </a:solidFill>
                <a:latin typeface="Consolas"/>
                <a:ea typeface="Consolas"/>
                <a:cs typeface="Consolas"/>
                <a:sym typeface="Consolas"/>
              </a:rPr>
              <a:t>       = 0,</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FUEGO</a:t>
            </a:r>
            <a:r>
              <a:rPr lang="en" sz="2400" dirty="0">
                <a:solidFill>
                  <a:srgbClr val="D9D9D9"/>
                </a:solidFill>
                <a:latin typeface="Consolas"/>
                <a:ea typeface="Consolas"/>
                <a:cs typeface="Consolas"/>
                <a:sym typeface="Consolas"/>
              </a:rPr>
              <a:t>      = 1,</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TIERRA</a:t>
            </a:r>
            <a:r>
              <a:rPr lang="en" sz="2400" dirty="0">
                <a:solidFill>
                  <a:srgbClr val="D9D9D9"/>
                </a:solidFill>
                <a:latin typeface="Consolas"/>
                <a:ea typeface="Consolas"/>
                <a:cs typeface="Consolas"/>
                <a:sym typeface="Consolas"/>
              </a:rPr>
              <a:t>     = 2,</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ELECTRICO</a:t>
            </a:r>
            <a:r>
              <a:rPr lang="en" sz="2400" dirty="0">
                <a:solidFill>
                  <a:srgbClr val="D9D9D9"/>
                </a:solidFill>
                <a:latin typeface="Consolas"/>
                <a:ea typeface="Consolas"/>
                <a:cs typeface="Consolas"/>
                <a:sym typeface="Consolas"/>
              </a:rPr>
              <a:t>  = 3,</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PLANTA   </a:t>
            </a:r>
            <a:r>
              <a:rPr lang="en" sz="2400" dirty="0">
                <a:solidFill>
                  <a:srgbClr val="D9D9D9"/>
                </a:solidFill>
                <a:latin typeface="Consolas"/>
                <a:ea typeface="Consolas"/>
                <a:cs typeface="Consolas"/>
                <a:sym typeface="Consolas"/>
              </a:rPr>
              <a:t>  = 4,</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VENENO</a:t>
            </a:r>
            <a:r>
              <a:rPr lang="en" sz="2400" dirty="0">
                <a:solidFill>
                  <a:srgbClr val="D9D9D9"/>
                </a:solidFill>
                <a:latin typeface="Consolas"/>
                <a:ea typeface="Consolas"/>
                <a:cs typeface="Consolas"/>
                <a:sym typeface="Consolas"/>
              </a:rPr>
              <a:t>     = 5,</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lt2"/>
                </a:solidFill>
                <a:latin typeface="Consolas"/>
                <a:ea typeface="Consolas"/>
                <a:cs typeface="Consolas"/>
                <a:sym typeface="Consolas"/>
              </a:rPr>
              <a:t>tipo_pokemon_t</a:t>
            </a:r>
            <a:r>
              <a:rPr lang="en" sz="2400" dirty="0">
                <a:solidFill>
                  <a:srgbClr val="D9D9D9"/>
                </a:solidFill>
                <a:latin typeface="Consolas"/>
                <a:ea typeface="Consolas"/>
                <a:cs typeface="Consolas"/>
                <a:sym typeface="Consolas"/>
              </a:rPr>
              <a:t>;</a:t>
            </a:r>
            <a:endParaRPr sz="2400" dirty="0">
              <a:solidFill>
                <a:srgbClr val="D9D9D9"/>
              </a:solidFill>
              <a:latin typeface="Consolas"/>
              <a:ea typeface="Consolas"/>
              <a:cs typeface="Consolas"/>
              <a:sym typeface="Consolas"/>
            </a:endParaRPr>
          </a:p>
        </p:txBody>
      </p:sp>
      <p:sp>
        <p:nvSpPr>
          <p:cNvPr id="321" name="Google Shape;321;p35"/>
          <p:cNvSpPr txBox="1"/>
          <p:nvPr/>
        </p:nvSpPr>
        <p:spPr>
          <a:xfrm>
            <a:off x="748150" y="3956850"/>
            <a:ext cx="7963500" cy="968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latin typeface="Consolas"/>
                <a:ea typeface="Consolas"/>
                <a:cs typeface="Consolas"/>
                <a:sym typeface="Consolas"/>
              </a:rPr>
              <a:t>tipo_pokemon_t</a:t>
            </a:r>
            <a:r>
              <a:rPr lang="en" sz="2400">
                <a:solidFill>
                  <a:srgbClr val="D9D9D9"/>
                </a:solidFill>
                <a:latin typeface="Consolas"/>
                <a:ea typeface="Consolas"/>
                <a:cs typeface="Consolas"/>
                <a:sym typeface="Consolas"/>
              </a:rPr>
              <a:t> tipo_pikachu = </a:t>
            </a:r>
            <a:r>
              <a:rPr lang="en" sz="2400">
                <a:solidFill>
                  <a:schemeClr val="accent6"/>
                </a:solidFill>
                <a:latin typeface="Consolas"/>
                <a:ea typeface="Consolas"/>
                <a:cs typeface="Consolas"/>
                <a:sym typeface="Consolas"/>
              </a:rPr>
              <a:t>ELECTRICO</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a:p>
            <a:pPr marL="0" lvl="0" indent="0" algn="l" rtl="0">
              <a:spcBef>
                <a:spcPts val="0"/>
              </a:spcBef>
              <a:spcAft>
                <a:spcPts val="0"/>
              </a:spcAft>
              <a:buNone/>
            </a:pPr>
            <a:r>
              <a:rPr lang="en" sz="2400">
                <a:solidFill>
                  <a:schemeClr val="lt2"/>
                </a:solidFill>
                <a:latin typeface="Consolas"/>
                <a:ea typeface="Consolas"/>
                <a:cs typeface="Consolas"/>
                <a:sym typeface="Consolas"/>
              </a:rPr>
              <a:t>tipo_pokemon_t</a:t>
            </a:r>
            <a:r>
              <a:rPr lang="en" sz="2400">
                <a:solidFill>
                  <a:srgbClr val="D9D9D9"/>
                </a:solidFill>
                <a:latin typeface="Consolas"/>
                <a:ea typeface="Consolas"/>
                <a:cs typeface="Consolas"/>
                <a:sym typeface="Consolas"/>
              </a:rPr>
              <a:t> tipo_charmander = </a:t>
            </a:r>
            <a:r>
              <a:rPr lang="en" sz="2400">
                <a:solidFill>
                  <a:schemeClr val="accent6"/>
                </a:solidFill>
                <a:latin typeface="Consolas"/>
                <a:ea typeface="Consolas"/>
                <a:cs typeface="Consolas"/>
                <a:sym typeface="Consolas"/>
              </a:rPr>
              <a:t>FUEGO</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pic>
        <p:nvPicPr>
          <p:cNvPr id="322" name="Google Shape;322;p35"/>
          <p:cNvPicPr preferRelativeResize="0"/>
          <p:nvPr/>
        </p:nvPicPr>
        <p:blipFill>
          <a:blip r:embed="rId3">
            <a:alphaModFix/>
          </a:blip>
          <a:stretch>
            <a:fillRect/>
          </a:stretch>
        </p:blipFill>
        <p:spPr>
          <a:xfrm>
            <a:off x="7026950" y="2024100"/>
            <a:ext cx="2262475" cy="2262475"/>
          </a:xfrm>
          <a:prstGeom prst="rect">
            <a:avLst/>
          </a:prstGeom>
          <a:noFill/>
          <a:ln>
            <a:noFill/>
          </a:ln>
        </p:spPr>
      </p:pic>
      <p:pic>
        <p:nvPicPr>
          <p:cNvPr id="323" name="Google Shape;323;p35"/>
          <p:cNvPicPr preferRelativeResize="0"/>
          <p:nvPr/>
        </p:nvPicPr>
        <p:blipFill>
          <a:blip r:embed="rId4">
            <a:alphaModFix/>
          </a:blip>
          <a:stretch>
            <a:fillRect/>
          </a:stretch>
        </p:blipFill>
        <p:spPr>
          <a:xfrm>
            <a:off x="7420477" y="4925250"/>
            <a:ext cx="1723525" cy="1949272"/>
          </a:xfrm>
          <a:prstGeom prst="rect">
            <a:avLst/>
          </a:prstGeom>
          <a:noFill/>
          <a:ln>
            <a:noFill/>
          </a:ln>
        </p:spPr>
      </p:pic>
      <p:sp>
        <p:nvSpPr>
          <p:cNvPr id="324" name="Google Shape;324;p35"/>
          <p:cNvSpPr txBox="1"/>
          <p:nvPr/>
        </p:nvSpPr>
        <p:spPr>
          <a:xfrm>
            <a:off x="748150" y="4871250"/>
            <a:ext cx="5885400" cy="615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latin typeface="Consolas"/>
                <a:ea typeface="Consolas"/>
                <a:cs typeface="Consolas"/>
                <a:sym typeface="Consolas"/>
              </a:rPr>
              <a:t>tipo_pokemon_t</a:t>
            </a:r>
            <a:r>
              <a:rPr lang="en" sz="2400">
                <a:solidFill>
                  <a:srgbClr val="D9D9D9"/>
                </a:solidFill>
                <a:latin typeface="Consolas"/>
                <a:ea typeface="Consolas"/>
                <a:cs typeface="Consolas"/>
                <a:sym typeface="Consolas"/>
              </a:rPr>
              <a:t> tipo_bulbasaur = </a:t>
            </a:r>
            <a:r>
              <a:rPr lang="en" sz="2400">
                <a:solidFill>
                  <a:schemeClr val="accent6"/>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pic>
        <p:nvPicPr>
          <p:cNvPr id="325" name="Google Shape;325;p35"/>
          <p:cNvPicPr preferRelativeResize="0"/>
          <p:nvPr/>
        </p:nvPicPr>
        <p:blipFill>
          <a:blip r:embed="rId5">
            <a:alphaModFix/>
          </a:blip>
          <a:stretch>
            <a:fillRect/>
          </a:stretch>
        </p:blipFill>
        <p:spPr>
          <a:xfrm>
            <a:off x="0" y="5086081"/>
            <a:ext cx="1892600" cy="1771924"/>
          </a:xfrm>
          <a:prstGeom prst="rect">
            <a:avLst/>
          </a:prstGeom>
          <a:noFill/>
          <a:ln>
            <a:noFill/>
          </a:ln>
        </p:spPr>
      </p:pic>
      <p:pic>
        <p:nvPicPr>
          <p:cNvPr id="326" name="Google Shape;326;p35"/>
          <p:cNvPicPr preferRelativeResize="0"/>
          <p:nvPr/>
        </p:nvPicPr>
        <p:blipFill>
          <a:blip r:embed="rId6">
            <a:alphaModFix/>
          </a:blip>
          <a:stretch>
            <a:fillRect/>
          </a:stretch>
        </p:blipFill>
        <p:spPr>
          <a:xfrm>
            <a:off x="3638200" y="76203"/>
            <a:ext cx="3069075" cy="1130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6"/>
          <p:cNvSpPr txBox="1"/>
          <p:nvPr/>
        </p:nvSpPr>
        <p:spPr>
          <a:xfrm>
            <a:off x="748149" y="590200"/>
            <a:ext cx="6672327" cy="3205819"/>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5"/>
                </a:solidFill>
                <a:latin typeface="Consolas"/>
                <a:ea typeface="Consolas"/>
                <a:cs typeface="Consolas"/>
                <a:sym typeface="Consolas"/>
              </a:rPr>
              <a:t>typedef</a:t>
            </a:r>
            <a:r>
              <a:rPr lang="en" sz="2400" dirty="0">
                <a:solidFill>
                  <a:srgbClr val="D9D9D9"/>
                </a:solidFill>
                <a:latin typeface="Consolas"/>
                <a:ea typeface="Consolas"/>
                <a:cs typeface="Consolas"/>
                <a:sym typeface="Consolas"/>
              </a:rPr>
              <a:t> </a:t>
            </a:r>
            <a:r>
              <a:rPr lang="en" sz="2400" dirty="0">
                <a:solidFill>
                  <a:schemeClr val="accent5"/>
                </a:solidFill>
                <a:latin typeface="Consolas"/>
                <a:ea typeface="Consolas"/>
                <a:cs typeface="Consolas"/>
                <a:sym typeface="Consolas"/>
              </a:rPr>
              <a:t>enum</a:t>
            </a:r>
            <a:r>
              <a:rPr lang="en" sz="2400" dirty="0">
                <a:solidFill>
                  <a:srgbClr val="D9D9D9"/>
                </a:solidFill>
                <a:latin typeface="Consolas"/>
                <a:ea typeface="Consolas"/>
                <a:cs typeface="Consolas"/>
                <a:sym typeface="Consolas"/>
              </a:rPr>
              <a:t> {</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AGUA</a:t>
            </a:r>
            <a:r>
              <a:rPr lang="en" sz="2400" dirty="0">
                <a:solidFill>
                  <a:srgbClr val="D9D9D9"/>
                </a:solidFill>
                <a:latin typeface="Consolas"/>
                <a:ea typeface="Consolas"/>
                <a:cs typeface="Consolas"/>
                <a:sym typeface="Consolas"/>
              </a:rPr>
              <a:t>       = 0x01,</a:t>
            </a:r>
            <a:r>
              <a:rPr lang="en" sz="2400" dirty="0">
                <a:solidFill>
                  <a:srgbClr val="38761D"/>
                </a:solidFill>
                <a:latin typeface="Consolas"/>
                <a:ea typeface="Consolas"/>
                <a:cs typeface="Consolas"/>
                <a:sym typeface="Consolas"/>
              </a:rPr>
              <a:t> // 0000 0001</a:t>
            </a:r>
            <a:endParaRPr sz="2400" dirty="0">
              <a:solidFill>
                <a:srgbClr val="38761D"/>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FUEGO</a:t>
            </a:r>
            <a:r>
              <a:rPr lang="en" sz="2400" dirty="0">
                <a:solidFill>
                  <a:srgbClr val="D9D9D9"/>
                </a:solidFill>
                <a:latin typeface="Consolas"/>
                <a:ea typeface="Consolas"/>
                <a:cs typeface="Consolas"/>
                <a:sym typeface="Consolas"/>
              </a:rPr>
              <a:t>      = 0x02,</a:t>
            </a:r>
            <a:r>
              <a:rPr lang="en" sz="2400" dirty="0">
                <a:solidFill>
                  <a:srgbClr val="38761D"/>
                </a:solidFill>
                <a:latin typeface="Consolas"/>
                <a:ea typeface="Consolas"/>
                <a:cs typeface="Consolas"/>
                <a:sym typeface="Consolas"/>
              </a:rPr>
              <a:t> // 0000 0010</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TIERRA</a:t>
            </a:r>
            <a:r>
              <a:rPr lang="en" sz="2400" dirty="0">
                <a:solidFill>
                  <a:srgbClr val="D9D9D9"/>
                </a:solidFill>
                <a:latin typeface="Consolas"/>
                <a:ea typeface="Consolas"/>
                <a:cs typeface="Consolas"/>
                <a:sym typeface="Consolas"/>
              </a:rPr>
              <a:t>     = 0x04,</a:t>
            </a:r>
            <a:r>
              <a:rPr lang="en" sz="2400" dirty="0">
                <a:solidFill>
                  <a:srgbClr val="38761D"/>
                </a:solidFill>
                <a:latin typeface="Consolas"/>
                <a:ea typeface="Consolas"/>
                <a:cs typeface="Consolas"/>
                <a:sym typeface="Consolas"/>
              </a:rPr>
              <a:t> // 0000 0100</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ELECTRICO</a:t>
            </a:r>
            <a:r>
              <a:rPr lang="en" sz="2400" dirty="0">
                <a:solidFill>
                  <a:srgbClr val="D9D9D9"/>
                </a:solidFill>
                <a:latin typeface="Consolas"/>
                <a:ea typeface="Consolas"/>
                <a:cs typeface="Consolas"/>
                <a:sym typeface="Consolas"/>
              </a:rPr>
              <a:t>  = 0x08,</a:t>
            </a:r>
            <a:r>
              <a:rPr lang="en" sz="2400" dirty="0">
                <a:solidFill>
                  <a:srgbClr val="38761D"/>
                </a:solidFill>
                <a:latin typeface="Consolas"/>
                <a:ea typeface="Consolas"/>
                <a:cs typeface="Consolas"/>
                <a:sym typeface="Consolas"/>
              </a:rPr>
              <a:t> // 0000 1000</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PLANTA   </a:t>
            </a:r>
            <a:r>
              <a:rPr lang="en" sz="2400" dirty="0">
                <a:solidFill>
                  <a:srgbClr val="D9D9D9"/>
                </a:solidFill>
                <a:latin typeface="Consolas"/>
                <a:ea typeface="Consolas"/>
                <a:cs typeface="Consolas"/>
                <a:sym typeface="Consolas"/>
              </a:rPr>
              <a:t>  = 0x10,</a:t>
            </a:r>
            <a:r>
              <a:rPr lang="en" sz="2400" dirty="0">
                <a:solidFill>
                  <a:srgbClr val="38761D"/>
                </a:solidFill>
                <a:latin typeface="Consolas"/>
                <a:ea typeface="Consolas"/>
                <a:cs typeface="Consolas"/>
                <a:sym typeface="Consolas"/>
              </a:rPr>
              <a:t> // 0001 0000</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accent6"/>
                </a:solidFill>
                <a:latin typeface="Consolas"/>
                <a:ea typeface="Consolas"/>
                <a:cs typeface="Consolas"/>
                <a:sym typeface="Consolas"/>
              </a:rPr>
              <a:t>VENENO</a:t>
            </a:r>
            <a:r>
              <a:rPr lang="en" sz="2400" dirty="0">
                <a:solidFill>
                  <a:srgbClr val="D9D9D9"/>
                </a:solidFill>
                <a:latin typeface="Consolas"/>
                <a:ea typeface="Consolas"/>
                <a:cs typeface="Consolas"/>
                <a:sym typeface="Consolas"/>
              </a:rPr>
              <a:t>     = 0x20,</a:t>
            </a:r>
            <a:r>
              <a:rPr lang="en" sz="2400" dirty="0">
                <a:solidFill>
                  <a:srgbClr val="38761D"/>
                </a:solidFill>
                <a:latin typeface="Consolas"/>
                <a:ea typeface="Consolas"/>
                <a:cs typeface="Consolas"/>
                <a:sym typeface="Consolas"/>
              </a:rPr>
              <a:t> // 0010 0000</a:t>
            </a:r>
            <a:endParaRPr sz="24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400" dirty="0">
                <a:solidFill>
                  <a:srgbClr val="D9D9D9"/>
                </a:solidFill>
                <a:latin typeface="Consolas"/>
                <a:ea typeface="Consolas"/>
                <a:cs typeface="Consolas"/>
                <a:sym typeface="Consolas"/>
              </a:rPr>
              <a:t>} </a:t>
            </a:r>
            <a:r>
              <a:rPr lang="en" sz="2400" dirty="0">
                <a:solidFill>
                  <a:schemeClr val="lt2"/>
                </a:solidFill>
                <a:latin typeface="Consolas"/>
                <a:ea typeface="Consolas"/>
                <a:cs typeface="Consolas"/>
                <a:sym typeface="Consolas"/>
              </a:rPr>
              <a:t>tipo_pokemon_t</a:t>
            </a:r>
            <a:r>
              <a:rPr lang="en" sz="2400" dirty="0">
                <a:solidFill>
                  <a:srgbClr val="D9D9D9"/>
                </a:solidFill>
                <a:latin typeface="Consolas"/>
                <a:ea typeface="Consolas"/>
                <a:cs typeface="Consolas"/>
                <a:sym typeface="Consolas"/>
              </a:rPr>
              <a:t>;</a:t>
            </a:r>
            <a:endParaRPr sz="2400" dirty="0">
              <a:solidFill>
                <a:srgbClr val="D9D9D9"/>
              </a:solidFill>
              <a:latin typeface="Consolas"/>
              <a:ea typeface="Consolas"/>
              <a:cs typeface="Consolas"/>
              <a:sym typeface="Consolas"/>
            </a:endParaRPr>
          </a:p>
        </p:txBody>
      </p:sp>
      <p:sp>
        <p:nvSpPr>
          <p:cNvPr id="332" name="Google Shape;332;p36"/>
          <p:cNvSpPr txBox="1"/>
          <p:nvPr/>
        </p:nvSpPr>
        <p:spPr>
          <a:xfrm>
            <a:off x="748150" y="3956850"/>
            <a:ext cx="7963500" cy="968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Consolas"/>
                <a:ea typeface="Consolas"/>
                <a:cs typeface="Consolas"/>
                <a:sym typeface="Consolas"/>
              </a:rPr>
              <a:t>tipo_pokemon_t</a:t>
            </a:r>
            <a:r>
              <a:rPr lang="en" sz="2000">
                <a:solidFill>
                  <a:srgbClr val="D9D9D9"/>
                </a:solidFill>
                <a:latin typeface="Consolas"/>
                <a:ea typeface="Consolas"/>
                <a:cs typeface="Consolas"/>
                <a:sym typeface="Consolas"/>
              </a:rPr>
              <a:t> tipo_pikachu = </a:t>
            </a:r>
            <a:r>
              <a:rPr lang="en" sz="2000">
                <a:solidFill>
                  <a:schemeClr val="accent6"/>
                </a:solidFill>
                <a:latin typeface="Consolas"/>
                <a:ea typeface="Consolas"/>
                <a:cs typeface="Consolas"/>
                <a:sym typeface="Consolas"/>
              </a:rPr>
              <a:t>ELECTRICO</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a:p>
            <a:pPr marL="0" lvl="0" indent="0" algn="l" rtl="0">
              <a:spcBef>
                <a:spcPts val="0"/>
              </a:spcBef>
              <a:spcAft>
                <a:spcPts val="0"/>
              </a:spcAft>
              <a:buNone/>
            </a:pPr>
            <a:r>
              <a:rPr lang="en" sz="2000">
                <a:solidFill>
                  <a:schemeClr val="lt2"/>
                </a:solidFill>
                <a:latin typeface="Consolas"/>
                <a:ea typeface="Consolas"/>
                <a:cs typeface="Consolas"/>
                <a:sym typeface="Consolas"/>
              </a:rPr>
              <a:t>tipo_pokemon_t</a:t>
            </a:r>
            <a:r>
              <a:rPr lang="en" sz="2000">
                <a:solidFill>
                  <a:srgbClr val="D9D9D9"/>
                </a:solidFill>
                <a:latin typeface="Consolas"/>
                <a:ea typeface="Consolas"/>
                <a:cs typeface="Consolas"/>
                <a:sym typeface="Consolas"/>
              </a:rPr>
              <a:t> tipo_charmander = </a:t>
            </a:r>
            <a:r>
              <a:rPr lang="en" sz="2000">
                <a:solidFill>
                  <a:schemeClr val="accent6"/>
                </a:solidFill>
                <a:latin typeface="Consolas"/>
                <a:ea typeface="Consolas"/>
                <a:cs typeface="Consolas"/>
                <a:sym typeface="Consolas"/>
              </a:rPr>
              <a:t>FUEGO</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p:txBody>
      </p:sp>
      <p:pic>
        <p:nvPicPr>
          <p:cNvPr id="333" name="Google Shape;333;p36"/>
          <p:cNvPicPr preferRelativeResize="0"/>
          <p:nvPr/>
        </p:nvPicPr>
        <p:blipFill>
          <a:blip r:embed="rId3">
            <a:alphaModFix/>
          </a:blip>
          <a:stretch>
            <a:fillRect/>
          </a:stretch>
        </p:blipFill>
        <p:spPr>
          <a:xfrm>
            <a:off x="7026950" y="2024100"/>
            <a:ext cx="2262475" cy="2262475"/>
          </a:xfrm>
          <a:prstGeom prst="rect">
            <a:avLst/>
          </a:prstGeom>
          <a:noFill/>
          <a:ln>
            <a:noFill/>
          </a:ln>
        </p:spPr>
      </p:pic>
      <p:sp>
        <p:nvSpPr>
          <p:cNvPr id="334" name="Google Shape;334;p36"/>
          <p:cNvSpPr txBox="1"/>
          <p:nvPr/>
        </p:nvSpPr>
        <p:spPr>
          <a:xfrm>
            <a:off x="748150" y="4871250"/>
            <a:ext cx="7963500" cy="556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Consolas"/>
                <a:ea typeface="Consolas"/>
                <a:cs typeface="Consolas"/>
                <a:sym typeface="Consolas"/>
              </a:rPr>
              <a:t>tipo_pokemon_t</a:t>
            </a:r>
            <a:r>
              <a:rPr lang="en" sz="2000">
                <a:solidFill>
                  <a:srgbClr val="D9D9D9"/>
                </a:solidFill>
                <a:latin typeface="Consolas"/>
                <a:ea typeface="Consolas"/>
                <a:cs typeface="Consolas"/>
                <a:sym typeface="Consolas"/>
              </a:rPr>
              <a:t> tipo_bulbasaur = </a:t>
            </a:r>
            <a:endParaRPr sz="2000">
              <a:solidFill>
                <a:srgbClr val="D9D9D9"/>
              </a:solidFill>
              <a:latin typeface="Consolas"/>
              <a:ea typeface="Consolas"/>
              <a:cs typeface="Consolas"/>
              <a:sym typeface="Consolas"/>
            </a:endParaRPr>
          </a:p>
        </p:txBody>
      </p:sp>
      <p:pic>
        <p:nvPicPr>
          <p:cNvPr id="335" name="Google Shape;335;p36"/>
          <p:cNvPicPr preferRelativeResize="0"/>
          <p:nvPr/>
        </p:nvPicPr>
        <p:blipFill>
          <a:blip r:embed="rId4">
            <a:alphaModFix/>
          </a:blip>
          <a:stretch>
            <a:fillRect/>
          </a:stretch>
        </p:blipFill>
        <p:spPr>
          <a:xfrm>
            <a:off x="0" y="5086081"/>
            <a:ext cx="1892600" cy="1771924"/>
          </a:xfrm>
          <a:prstGeom prst="rect">
            <a:avLst/>
          </a:prstGeom>
          <a:noFill/>
          <a:ln>
            <a:noFill/>
          </a:ln>
        </p:spPr>
      </p:pic>
      <p:sp>
        <p:nvSpPr>
          <p:cNvPr id="336" name="Google Shape;336;p36"/>
          <p:cNvSpPr txBox="1">
            <a:spLocks noGrp="1"/>
          </p:cNvSpPr>
          <p:nvPr>
            <p:ph type="title" idx="4294967295"/>
          </p:nvPr>
        </p:nvSpPr>
        <p:spPr>
          <a:xfrm>
            <a:off x="311700" y="-1"/>
            <a:ext cx="85206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Flags</a:t>
            </a:r>
            <a:endParaRPr>
              <a:solidFill>
                <a:schemeClr val="accent5"/>
              </a:solidFill>
            </a:endParaRPr>
          </a:p>
          <a:p>
            <a:pPr marL="0" lvl="0" indent="0" algn="l" rtl="0">
              <a:spcBef>
                <a:spcPts val="0"/>
              </a:spcBef>
              <a:spcAft>
                <a:spcPts val="0"/>
              </a:spcAft>
              <a:buNone/>
            </a:pPr>
            <a:endParaRPr/>
          </a:p>
        </p:txBody>
      </p:sp>
      <p:sp>
        <p:nvSpPr>
          <p:cNvPr id="337" name="Google Shape;337;p36"/>
          <p:cNvSpPr txBox="1"/>
          <p:nvPr/>
        </p:nvSpPr>
        <p:spPr>
          <a:xfrm>
            <a:off x="5198050" y="4871250"/>
            <a:ext cx="3513600" cy="556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6"/>
                </a:solidFill>
                <a:latin typeface="Consolas"/>
                <a:ea typeface="Consolas"/>
                <a:cs typeface="Consolas"/>
                <a:sym typeface="Consolas"/>
              </a:rPr>
              <a:t>PLANTA </a:t>
            </a:r>
            <a:r>
              <a:rPr lang="en" sz="2000">
                <a:solidFill>
                  <a:schemeClr val="accent5"/>
                </a:solidFill>
                <a:latin typeface="Consolas"/>
                <a:ea typeface="Consolas"/>
                <a:cs typeface="Consolas"/>
                <a:sym typeface="Consolas"/>
              </a:rPr>
              <a:t>|</a:t>
            </a:r>
            <a:r>
              <a:rPr lang="en" sz="2000">
                <a:solidFill>
                  <a:schemeClr val="accent6"/>
                </a:solidFill>
                <a:latin typeface="Consolas"/>
                <a:ea typeface="Consolas"/>
                <a:cs typeface="Consolas"/>
                <a:sym typeface="Consolas"/>
              </a:rPr>
              <a:t> VENENO</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p:txBody>
      </p:sp>
      <p:pic>
        <p:nvPicPr>
          <p:cNvPr id="338" name="Google Shape;338;p36"/>
          <p:cNvPicPr preferRelativeResize="0"/>
          <p:nvPr/>
        </p:nvPicPr>
        <p:blipFill>
          <a:blip r:embed="rId5">
            <a:alphaModFix/>
          </a:blip>
          <a:stretch>
            <a:fillRect/>
          </a:stretch>
        </p:blipFill>
        <p:spPr>
          <a:xfrm>
            <a:off x="7420477" y="4925250"/>
            <a:ext cx="1723525" cy="19492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1000"/>
                                        <p:tgtEl>
                                          <p:spTgt spid="332"/>
                                        </p:tgtEl>
                                      </p:cBhvr>
                                    </p:animEffect>
                                  </p:childTnLst>
                                </p:cTn>
                              </p:par>
                              <p:par>
                                <p:cTn id="8" presetID="10" presetClass="entr" presetSubtype="0" fill="hold" nodeType="withEffect">
                                  <p:stCondLst>
                                    <p:cond delay="0"/>
                                  </p:stCondLst>
                                  <p:childTnLst>
                                    <p:set>
                                      <p:cBhvr>
                                        <p:cTn id="9" dur="1" fill="hold">
                                          <p:stCondLst>
                                            <p:cond delay="0"/>
                                          </p:stCondLst>
                                        </p:cTn>
                                        <p:tgtEl>
                                          <p:spTgt spid="333"/>
                                        </p:tgtEl>
                                        <p:attrNameLst>
                                          <p:attrName>style.visibility</p:attrName>
                                        </p:attrNameLst>
                                      </p:cBhvr>
                                      <p:to>
                                        <p:strVal val="visible"/>
                                      </p:to>
                                    </p:set>
                                    <p:animEffect transition="in" filter="fade">
                                      <p:cBhvr>
                                        <p:cTn id="10" dur="1000"/>
                                        <p:tgtEl>
                                          <p:spTgt spid="333"/>
                                        </p:tgtEl>
                                      </p:cBhvr>
                                    </p:animEffect>
                                  </p:childTnLst>
                                </p:cTn>
                              </p:par>
                              <p:par>
                                <p:cTn id="11" presetID="10" presetClass="entr" presetSubtype="0" fill="hold" nodeType="withEffect">
                                  <p:stCondLst>
                                    <p:cond delay="0"/>
                                  </p:stCondLst>
                                  <p:childTnLst>
                                    <p:set>
                                      <p:cBhvr>
                                        <p:cTn id="12" dur="1" fill="hold">
                                          <p:stCondLst>
                                            <p:cond delay="0"/>
                                          </p:stCondLst>
                                        </p:cTn>
                                        <p:tgtEl>
                                          <p:spTgt spid="338"/>
                                        </p:tgtEl>
                                        <p:attrNameLst>
                                          <p:attrName>style.visibility</p:attrName>
                                        </p:attrNameLst>
                                      </p:cBhvr>
                                      <p:to>
                                        <p:strVal val="visible"/>
                                      </p:to>
                                    </p:set>
                                    <p:animEffect transition="in" filter="fade">
                                      <p:cBhvr>
                                        <p:cTn id="13" dur="1000"/>
                                        <p:tgtEl>
                                          <p:spTgt spid="3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34"/>
                                        </p:tgtEl>
                                        <p:attrNameLst>
                                          <p:attrName>style.visibility</p:attrName>
                                        </p:attrNameLst>
                                      </p:cBhvr>
                                      <p:to>
                                        <p:strVal val="visible"/>
                                      </p:to>
                                    </p:set>
                                    <p:animEffect transition="in" filter="fade">
                                      <p:cBhvr>
                                        <p:cTn id="18" dur="1000"/>
                                        <p:tgtEl>
                                          <p:spTgt spid="334"/>
                                        </p:tgtEl>
                                      </p:cBhvr>
                                    </p:animEffect>
                                  </p:childTnLst>
                                </p:cTn>
                              </p:par>
                              <p:par>
                                <p:cTn id="19" presetID="10" presetClass="entr" presetSubtype="0" fill="hold" nodeType="withEffect">
                                  <p:stCondLst>
                                    <p:cond delay="0"/>
                                  </p:stCondLst>
                                  <p:childTnLst>
                                    <p:set>
                                      <p:cBhvr>
                                        <p:cTn id="20" dur="1" fill="hold">
                                          <p:stCondLst>
                                            <p:cond delay="0"/>
                                          </p:stCondLst>
                                        </p:cTn>
                                        <p:tgtEl>
                                          <p:spTgt spid="335"/>
                                        </p:tgtEl>
                                        <p:attrNameLst>
                                          <p:attrName>style.visibility</p:attrName>
                                        </p:attrNameLst>
                                      </p:cBhvr>
                                      <p:to>
                                        <p:strVal val="visible"/>
                                      </p:to>
                                    </p:set>
                                    <p:animEffect transition="in" filter="fade">
                                      <p:cBhvr>
                                        <p:cTn id="21" dur="1000"/>
                                        <p:tgtEl>
                                          <p:spTgt spid="3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7"/>
                                        </p:tgtEl>
                                        <p:attrNameLst>
                                          <p:attrName>style.visibility</p:attrName>
                                        </p:attrNameLst>
                                      </p:cBhvr>
                                      <p:to>
                                        <p:strVal val="visible"/>
                                      </p:to>
                                    </p:set>
                                    <p:animEffect transition="in" filter="fade">
                                      <p:cBhvr>
                                        <p:cTn id="26"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37"/>
          <p:cNvPicPr preferRelativeResize="0"/>
          <p:nvPr/>
        </p:nvPicPr>
        <p:blipFill>
          <a:blip r:embed="rId3">
            <a:alphaModFix/>
          </a:blip>
          <a:stretch>
            <a:fillRect/>
          </a:stretch>
        </p:blipFill>
        <p:spPr>
          <a:xfrm>
            <a:off x="7026950" y="2024100"/>
            <a:ext cx="2262475" cy="2262475"/>
          </a:xfrm>
          <a:prstGeom prst="rect">
            <a:avLst/>
          </a:prstGeom>
          <a:noFill/>
          <a:ln>
            <a:noFill/>
          </a:ln>
        </p:spPr>
      </p:pic>
      <p:sp>
        <p:nvSpPr>
          <p:cNvPr id="344" name="Google Shape;344;p37"/>
          <p:cNvSpPr txBox="1"/>
          <p:nvPr/>
        </p:nvSpPr>
        <p:spPr>
          <a:xfrm>
            <a:off x="748149" y="361600"/>
            <a:ext cx="5306661" cy="2473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typedef</a:t>
            </a:r>
            <a:r>
              <a:rPr lang="en" sz="1800">
                <a:solidFill>
                  <a:srgbClr val="D9D9D9"/>
                </a:solidFill>
                <a:latin typeface="Consolas"/>
                <a:ea typeface="Consolas"/>
                <a:cs typeface="Consolas"/>
                <a:sym typeface="Consolas"/>
              </a:rPr>
              <a:t> </a:t>
            </a:r>
            <a:r>
              <a:rPr lang="en" sz="1800">
                <a:solidFill>
                  <a:schemeClr val="accent5"/>
                </a:solidFill>
                <a:latin typeface="Consolas"/>
                <a:ea typeface="Consolas"/>
                <a:cs typeface="Consolas"/>
                <a:sym typeface="Consolas"/>
              </a:rPr>
              <a:t>enum</a:t>
            </a:r>
            <a:r>
              <a:rPr lang="en" sz="1800">
                <a:solidFill>
                  <a:srgbClr val="D9D9D9"/>
                </a:solidFill>
                <a:latin typeface="Consolas"/>
                <a:ea typeface="Consolas"/>
                <a:cs typeface="Consolas"/>
                <a:sym typeface="Consolas"/>
              </a:rPr>
              <a:t> {</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AGUA</a:t>
            </a:r>
            <a:r>
              <a:rPr lang="en" sz="1800">
                <a:solidFill>
                  <a:srgbClr val="D9D9D9"/>
                </a:solidFill>
                <a:latin typeface="Consolas"/>
                <a:ea typeface="Consolas"/>
                <a:cs typeface="Consolas"/>
                <a:sym typeface="Consolas"/>
              </a:rPr>
              <a:t>       = 0x01,</a:t>
            </a:r>
            <a:r>
              <a:rPr lang="en" sz="1800">
                <a:solidFill>
                  <a:srgbClr val="38761D"/>
                </a:solidFill>
                <a:latin typeface="Consolas"/>
                <a:ea typeface="Consolas"/>
                <a:cs typeface="Consolas"/>
                <a:sym typeface="Consolas"/>
              </a:rPr>
              <a:t> // 0000 0001</a:t>
            </a:r>
            <a:endParaRPr sz="1800">
              <a:solidFill>
                <a:srgbClr val="38761D"/>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FUEGO</a:t>
            </a:r>
            <a:r>
              <a:rPr lang="en" sz="1800">
                <a:solidFill>
                  <a:srgbClr val="D9D9D9"/>
                </a:solidFill>
                <a:latin typeface="Consolas"/>
                <a:ea typeface="Consolas"/>
                <a:cs typeface="Consolas"/>
                <a:sym typeface="Consolas"/>
              </a:rPr>
              <a:t>      = 0x02,</a:t>
            </a:r>
            <a:r>
              <a:rPr lang="en" sz="1800">
                <a:solidFill>
                  <a:srgbClr val="38761D"/>
                </a:solidFill>
                <a:latin typeface="Consolas"/>
                <a:ea typeface="Consolas"/>
                <a:cs typeface="Consolas"/>
                <a:sym typeface="Consolas"/>
              </a:rPr>
              <a:t> // 0000 0010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TIERRA</a:t>
            </a:r>
            <a:r>
              <a:rPr lang="en" sz="1800">
                <a:solidFill>
                  <a:srgbClr val="D9D9D9"/>
                </a:solidFill>
                <a:latin typeface="Consolas"/>
                <a:ea typeface="Consolas"/>
                <a:cs typeface="Consolas"/>
                <a:sym typeface="Consolas"/>
              </a:rPr>
              <a:t>     = 0x04,</a:t>
            </a:r>
            <a:r>
              <a:rPr lang="en" sz="1800">
                <a:solidFill>
                  <a:srgbClr val="38761D"/>
                </a:solidFill>
                <a:latin typeface="Consolas"/>
                <a:ea typeface="Consolas"/>
                <a:cs typeface="Consolas"/>
                <a:sym typeface="Consolas"/>
              </a:rPr>
              <a:t> // 0000 0100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ELECTRICO</a:t>
            </a:r>
            <a:r>
              <a:rPr lang="en" sz="1800">
                <a:solidFill>
                  <a:srgbClr val="D9D9D9"/>
                </a:solidFill>
                <a:latin typeface="Consolas"/>
                <a:ea typeface="Consolas"/>
                <a:cs typeface="Consolas"/>
                <a:sym typeface="Consolas"/>
              </a:rPr>
              <a:t>  = 0x08,</a:t>
            </a:r>
            <a:r>
              <a:rPr lang="en" sz="1800">
                <a:solidFill>
                  <a:srgbClr val="38761D"/>
                </a:solidFill>
                <a:latin typeface="Consolas"/>
                <a:ea typeface="Consolas"/>
                <a:cs typeface="Consolas"/>
                <a:sym typeface="Consolas"/>
              </a:rPr>
              <a:t> // 0000 1000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PLANTA   </a:t>
            </a:r>
            <a:r>
              <a:rPr lang="en" sz="1800">
                <a:solidFill>
                  <a:srgbClr val="D9D9D9"/>
                </a:solidFill>
                <a:latin typeface="Consolas"/>
                <a:ea typeface="Consolas"/>
                <a:cs typeface="Consolas"/>
                <a:sym typeface="Consolas"/>
              </a:rPr>
              <a:t>  = 0x10,</a:t>
            </a:r>
            <a:r>
              <a:rPr lang="en" sz="1800">
                <a:solidFill>
                  <a:srgbClr val="38761D"/>
                </a:solidFill>
                <a:latin typeface="Consolas"/>
                <a:ea typeface="Consolas"/>
                <a:cs typeface="Consolas"/>
                <a:sym typeface="Consolas"/>
              </a:rPr>
              <a:t> // 0001 0000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VENENO</a:t>
            </a:r>
            <a:r>
              <a:rPr lang="en" sz="1800">
                <a:solidFill>
                  <a:srgbClr val="D9D9D9"/>
                </a:solidFill>
                <a:latin typeface="Consolas"/>
                <a:ea typeface="Consolas"/>
                <a:cs typeface="Consolas"/>
                <a:sym typeface="Consolas"/>
              </a:rPr>
              <a:t>     = 0x20,</a:t>
            </a:r>
            <a:r>
              <a:rPr lang="en" sz="1800">
                <a:solidFill>
                  <a:srgbClr val="38761D"/>
                </a:solidFill>
                <a:latin typeface="Consolas"/>
                <a:ea typeface="Consolas"/>
                <a:cs typeface="Consolas"/>
                <a:sym typeface="Consolas"/>
              </a:rPr>
              <a:t> // 0010 0000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lt2"/>
                </a:solidFill>
                <a:latin typeface="Consolas"/>
                <a:ea typeface="Consolas"/>
                <a:cs typeface="Consolas"/>
                <a:sym typeface="Consolas"/>
              </a:rPr>
              <a:t>tipo_pokemon_t</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345" name="Google Shape;345;p37"/>
          <p:cNvSpPr txBox="1"/>
          <p:nvPr/>
        </p:nvSpPr>
        <p:spPr>
          <a:xfrm>
            <a:off x="748150" y="3000900"/>
            <a:ext cx="6468900" cy="1077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bool </a:t>
            </a:r>
            <a:r>
              <a:rPr lang="en" sz="1800">
                <a:solidFill>
                  <a:srgbClr val="D9D9D9"/>
                </a:solidFill>
                <a:latin typeface="Consolas"/>
                <a:ea typeface="Consolas"/>
                <a:cs typeface="Consolas"/>
                <a:sym typeface="Consolas"/>
              </a:rPr>
              <a:t>es_tipo_tierra(</a:t>
            </a:r>
            <a:r>
              <a:rPr lang="en" sz="1800">
                <a:solidFill>
                  <a:schemeClr val="lt2"/>
                </a:solidFill>
                <a:latin typeface="Consolas"/>
                <a:ea typeface="Consolas"/>
                <a:cs typeface="Consolas"/>
                <a:sym typeface="Consolas"/>
              </a:rPr>
              <a:t>tipo_pokemon_t</a:t>
            </a:r>
            <a:r>
              <a:rPr lang="en" sz="1800">
                <a:solidFill>
                  <a:srgbClr val="D9D9D9"/>
                </a:solidFill>
                <a:latin typeface="Consolas"/>
                <a:ea typeface="Consolas"/>
                <a:cs typeface="Consolas"/>
                <a:sym typeface="Consolas"/>
              </a:rPr>
              <a:t> t) {</a:t>
            </a:r>
            <a:endParaRPr sz="1800">
              <a:solidFill>
                <a:srgbClr val="D9D9D9"/>
              </a:solidFill>
              <a:latin typeface="Consolas"/>
              <a:ea typeface="Consolas"/>
              <a:cs typeface="Consolas"/>
              <a:sym typeface="Consolas"/>
            </a:endParaRPr>
          </a:p>
          <a:p>
            <a:pPr marL="0" lvl="0" indent="0" algn="l" rtl="0">
              <a:spcBef>
                <a:spcPts val="0"/>
              </a:spcBef>
              <a:spcAft>
                <a:spcPts val="0"/>
              </a:spcAft>
              <a:buNone/>
            </a:pP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346" name="Google Shape;346;p37"/>
          <p:cNvSpPr txBox="1"/>
          <p:nvPr/>
        </p:nvSpPr>
        <p:spPr>
          <a:xfrm>
            <a:off x="1281550" y="3290257"/>
            <a:ext cx="33417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return</a:t>
            </a:r>
            <a:r>
              <a:rPr lang="en" sz="1800">
                <a:solidFill>
                  <a:srgbClr val="D9D9D9"/>
                </a:solidFill>
                <a:latin typeface="Consolas"/>
                <a:ea typeface="Consolas"/>
                <a:cs typeface="Consolas"/>
                <a:sym typeface="Consolas"/>
              </a:rPr>
              <a:t> t </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TIERRA</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grpSp>
        <p:nvGrpSpPr>
          <p:cNvPr id="347" name="Google Shape;347;p37"/>
          <p:cNvGrpSpPr/>
          <p:nvPr/>
        </p:nvGrpSpPr>
        <p:grpSpPr>
          <a:xfrm>
            <a:off x="3833288" y="3341257"/>
            <a:ext cx="427500" cy="427500"/>
            <a:chOff x="1052550" y="616725"/>
            <a:chExt cx="427500" cy="427500"/>
          </a:xfrm>
        </p:grpSpPr>
        <p:sp>
          <p:nvSpPr>
            <p:cNvPr id="348" name="Google Shape;348;p37"/>
            <p:cNvSpPr/>
            <p:nvPr/>
          </p:nvSpPr>
          <p:spPr>
            <a:xfrm>
              <a:off x="1052550" y="616725"/>
              <a:ext cx="427500" cy="427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37"/>
            <p:cNvSpPr txBox="1"/>
            <p:nvPr/>
          </p:nvSpPr>
          <p:spPr>
            <a:xfrm>
              <a:off x="1063449" y="686625"/>
              <a:ext cx="339000" cy="28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a:t>
              </a:r>
              <a:endParaRPr sz="1800" b="1">
                <a:solidFill>
                  <a:srgbClr val="FFFFFF"/>
                </a:solidFill>
                <a:latin typeface="Proxima Nova"/>
                <a:ea typeface="Proxima Nova"/>
                <a:cs typeface="Proxima Nova"/>
                <a:sym typeface="Proxima Nova"/>
              </a:endParaRPr>
            </a:p>
          </p:txBody>
        </p:sp>
      </p:grpSp>
      <p:pic>
        <p:nvPicPr>
          <p:cNvPr id="350" name="Google Shape;350;p37"/>
          <p:cNvPicPr preferRelativeResize="0"/>
          <p:nvPr/>
        </p:nvPicPr>
        <p:blipFill>
          <a:blip r:embed="rId4">
            <a:alphaModFix/>
          </a:blip>
          <a:stretch>
            <a:fillRect/>
          </a:stretch>
        </p:blipFill>
        <p:spPr>
          <a:xfrm>
            <a:off x="7420477" y="4925250"/>
            <a:ext cx="1723525" cy="1949272"/>
          </a:xfrm>
          <a:prstGeom prst="rect">
            <a:avLst/>
          </a:prstGeom>
          <a:noFill/>
          <a:ln>
            <a:noFill/>
          </a:ln>
        </p:spPr>
      </p:pic>
      <p:sp>
        <p:nvSpPr>
          <p:cNvPr id="351" name="Google Shape;351;p37"/>
          <p:cNvSpPr txBox="1"/>
          <p:nvPr/>
        </p:nvSpPr>
        <p:spPr>
          <a:xfrm>
            <a:off x="748150" y="4220100"/>
            <a:ext cx="6468900" cy="1077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5"/>
                </a:solidFill>
                <a:latin typeface="Consolas"/>
                <a:ea typeface="Consolas"/>
                <a:cs typeface="Consolas"/>
                <a:sym typeface="Consolas"/>
              </a:rPr>
              <a:t>bool </a:t>
            </a:r>
            <a:r>
              <a:rPr lang="en" sz="1800" dirty="0">
                <a:solidFill>
                  <a:srgbClr val="D9D9D9"/>
                </a:solidFill>
                <a:latin typeface="Consolas"/>
                <a:ea typeface="Consolas"/>
                <a:cs typeface="Consolas"/>
                <a:sym typeface="Consolas"/>
              </a:rPr>
              <a:t>es_tipo_tierra(</a:t>
            </a:r>
            <a:r>
              <a:rPr lang="en" sz="1800" dirty="0">
                <a:solidFill>
                  <a:schemeClr val="lt2"/>
                </a:solidFill>
                <a:latin typeface="Consolas"/>
                <a:ea typeface="Consolas"/>
                <a:cs typeface="Consolas"/>
                <a:sym typeface="Consolas"/>
              </a:rPr>
              <a:t>tipo_pokemon_t</a:t>
            </a:r>
            <a:r>
              <a:rPr lang="en" sz="1800" dirty="0">
                <a:solidFill>
                  <a:srgbClr val="D9D9D9"/>
                </a:solidFill>
                <a:latin typeface="Consolas"/>
                <a:ea typeface="Consolas"/>
                <a:cs typeface="Consolas"/>
                <a:sym typeface="Consolas"/>
              </a:rPr>
              <a:t> t) {</a:t>
            </a:r>
            <a:endParaRPr sz="1800" dirty="0">
              <a:solidFill>
                <a:srgbClr val="D9D9D9"/>
              </a:solidFill>
              <a:latin typeface="Consolas"/>
              <a:ea typeface="Consolas"/>
              <a:cs typeface="Consolas"/>
              <a:sym typeface="Consolas"/>
            </a:endParaRPr>
          </a:p>
          <a:p>
            <a:pPr marL="0" lvl="0" indent="0" algn="l" rtl="0">
              <a:spcBef>
                <a:spcPts val="0"/>
              </a:spcBef>
              <a:spcAft>
                <a:spcPts val="0"/>
              </a:spcAft>
              <a:buNone/>
            </a:pPr>
            <a:endParaRPr sz="18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800" dirty="0">
                <a:solidFill>
                  <a:srgbClr val="D9D9D9"/>
                </a:solidFill>
                <a:latin typeface="Consolas"/>
                <a:ea typeface="Consolas"/>
                <a:cs typeface="Consolas"/>
                <a:sym typeface="Consolas"/>
              </a:rPr>
              <a:t>}</a:t>
            </a:r>
            <a:endParaRPr sz="1800" dirty="0">
              <a:solidFill>
                <a:srgbClr val="D9D9D9"/>
              </a:solidFill>
              <a:latin typeface="Consolas"/>
              <a:ea typeface="Consolas"/>
              <a:cs typeface="Consolas"/>
              <a:sym typeface="Consolas"/>
            </a:endParaRPr>
          </a:p>
        </p:txBody>
      </p:sp>
      <p:sp>
        <p:nvSpPr>
          <p:cNvPr id="352" name="Google Shape;352;p37"/>
          <p:cNvSpPr txBox="1"/>
          <p:nvPr/>
        </p:nvSpPr>
        <p:spPr>
          <a:xfrm>
            <a:off x="1281550" y="4509457"/>
            <a:ext cx="33417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return</a:t>
            </a:r>
            <a:r>
              <a:rPr lang="en" sz="1800">
                <a:solidFill>
                  <a:srgbClr val="D9D9D9"/>
                </a:solidFill>
                <a:latin typeface="Consolas"/>
                <a:ea typeface="Consolas"/>
                <a:cs typeface="Consolas"/>
                <a:sym typeface="Consolas"/>
              </a:rPr>
              <a:t> (t </a:t>
            </a:r>
            <a:r>
              <a:rPr lang="en" sz="1800">
                <a:solidFill>
                  <a:schemeClr val="accent5"/>
                </a:solidFill>
                <a:latin typeface="Consolas"/>
                <a:ea typeface="Consolas"/>
                <a:cs typeface="Consolas"/>
                <a:sym typeface="Consolas"/>
              </a:rPr>
              <a:t>&amp;</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TIERRA</a:t>
            </a:r>
            <a:r>
              <a:rPr lang="en" sz="1800">
                <a:solidFill>
                  <a:srgbClr val="D9D9D9"/>
                </a:solidFill>
                <a:latin typeface="Consolas"/>
                <a:ea typeface="Consolas"/>
                <a:cs typeface="Consolas"/>
                <a:sym typeface="Consolas"/>
              </a:rPr>
              <a:t>) </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 0;</a:t>
            </a:r>
            <a:endParaRPr sz="1800">
              <a:solidFill>
                <a:srgbClr val="D9D9D9"/>
              </a:solidFill>
              <a:latin typeface="Consolas"/>
              <a:ea typeface="Consolas"/>
              <a:cs typeface="Consolas"/>
              <a:sym typeface="Consolas"/>
            </a:endParaRPr>
          </a:p>
        </p:txBody>
      </p:sp>
      <p:pic>
        <p:nvPicPr>
          <p:cNvPr id="353" name="Google Shape;353;p37"/>
          <p:cNvPicPr preferRelativeResize="0"/>
          <p:nvPr/>
        </p:nvPicPr>
        <p:blipFill>
          <a:blip r:embed="rId5">
            <a:alphaModFix/>
          </a:blip>
          <a:stretch>
            <a:fillRect/>
          </a:stretch>
        </p:blipFill>
        <p:spPr>
          <a:xfrm>
            <a:off x="0" y="5086081"/>
            <a:ext cx="1892600" cy="1771924"/>
          </a:xfrm>
          <a:prstGeom prst="rect">
            <a:avLst/>
          </a:prstGeom>
          <a:noFill/>
          <a:ln>
            <a:noFill/>
          </a:ln>
        </p:spPr>
      </p:pic>
      <p:grpSp>
        <p:nvGrpSpPr>
          <p:cNvPr id="354" name="Google Shape;354;p37"/>
          <p:cNvGrpSpPr/>
          <p:nvPr/>
        </p:nvGrpSpPr>
        <p:grpSpPr>
          <a:xfrm>
            <a:off x="4623250" y="4544838"/>
            <a:ext cx="427500" cy="427500"/>
            <a:chOff x="1052550" y="616725"/>
            <a:chExt cx="427500" cy="427500"/>
          </a:xfrm>
        </p:grpSpPr>
        <p:sp>
          <p:nvSpPr>
            <p:cNvPr id="355" name="Google Shape;355;p37"/>
            <p:cNvSpPr/>
            <p:nvPr/>
          </p:nvSpPr>
          <p:spPr>
            <a:xfrm>
              <a:off x="1052550" y="616725"/>
              <a:ext cx="427500" cy="427500"/>
            </a:xfrm>
            <a:prstGeom prst="ellipse">
              <a:avLst/>
            </a:prstGeom>
            <a:solidFill>
              <a:srgbClr val="4BA17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6" name="Google Shape;356;p37"/>
            <p:cNvSpPr txBox="1"/>
            <p:nvPr/>
          </p:nvSpPr>
          <p:spPr>
            <a:xfrm>
              <a:off x="1096793" y="704994"/>
              <a:ext cx="339000" cy="28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rgbClr val="FFFFFF"/>
                  </a:solidFill>
                  <a:latin typeface="Proxima Nova"/>
                  <a:ea typeface="Proxima Nova"/>
                  <a:cs typeface="Proxima Nova"/>
                  <a:sym typeface="Proxima Nova"/>
                </a:rPr>
                <a:t>✓</a:t>
              </a:r>
              <a:endParaRPr sz="2400" b="1">
                <a:solidFill>
                  <a:srgbClr val="FFFFFF"/>
                </a:solidFill>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000"/>
                                        <p:tgtEl>
                                          <p:spTgt spid="3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fade">
                                      <p:cBhvr>
                                        <p:cTn id="12" dur="1000"/>
                                        <p:tgtEl>
                                          <p:spTgt spid="3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1"/>
                                        </p:tgtEl>
                                        <p:attrNameLst>
                                          <p:attrName>style.visibility</p:attrName>
                                        </p:attrNameLst>
                                      </p:cBhvr>
                                      <p:to>
                                        <p:strVal val="visible"/>
                                      </p:to>
                                    </p:set>
                                    <p:animEffect transition="in" filter="fade">
                                      <p:cBhvr>
                                        <p:cTn id="17" dur="1000"/>
                                        <p:tgtEl>
                                          <p:spTgt spid="351"/>
                                        </p:tgtEl>
                                      </p:cBhvr>
                                    </p:animEffect>
                                  </p:childTnLst>
                                </p:cTn>
                              </p:par>
                              <p:par>
                                <p:cTn id="18" presetID="10" presetClass="entr" presetSubtype="0" fill="hold" nodeType="withEffect">
                                  <p:stCondLst>
                                    <p:cond delay="0"/>
                                  </p:stCondLst>
                                  <p:childTnLst>
                                    <p:set>
                                      <p:cBhvr>
                                        <p:cTn id="19" dur="1" fill="hold">
                                          <p:stCondLst>
                                            <p:cond delay="0"/>
                                          </p:stCondLst>
                                        </p:cTn>
                                        <p:tgtEl>
                                          <p:spTgt spid="352"/>
                                        </p:tgtEl>
                                        <p:attrNameLst>
                                          <p:attrName>style.visibility</p:attrName>
                                        </p:attrNameLst>
                                      </p:cBhvr>
                                      <p:to>
                                        <p:strVal val="visible"/>
                                      </p:to>
                                    </p:set>
                                    <p:animEffect transition="in" filter="fade">
                                      <p:cBhvr>
                                        <p:cTn id="20" dur="1000"/>
                                        <p:tgtEl>
                                          <p:spTgt spid="352"/>
                                        </p:tgtEl>
                                      </p:cBhvr>
                                    </p:animEffect>
                                  </p:childTnLst>
                                </p:cTn>
                              </p:par>
                              <p:par>
                                <p:cTn id="21" presetID="10" presetClass="entr" presetSubtype="0" fill="hold" nodeType="withEffect">
                                  <p:stCondLst>
                                    <p:cond delay="0"/>
                                  </p:stCondLst>
                                  <p:childTnLst>
                                    <p:set>
                                      <p:cBhvr>
                                        <p:cTn id="22" dur="1" fill="hold">
                                          <p:stCondLst>
                                            <p:cond delay="0"/>
                                          </p:stCondLst>
                                        </p:cTn>
                                        <p:tgtEl>
                                          <p:spTgt spid="354"/>
                                        </p:tgtEl>
                                        <p:attrNameLst>
                                          <p:attrName>style.visibility</p:attrName>
                                        </p:attrNameLst>
                                      </p:cBhvr>
                                      <p:to>
                                        <p:strVal val="visible"/>
                                      </p:to>
                                    </p:set>
                                    <p:animEffect transition="in" filter="fade">
                                      <p:cBhvr>
                                        <p:cTn id="23"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p:nvPr/>
        </p:nvSpPr>
        <p:spPr>
          <a:xfrm>
            <a:off x="748150" y="361600"/>
            <a:ext cx="5652650" cy="2473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typedef</a:t>
            </a:r>
            <a:r>
              <a:rPr lang="en" sz="1800">
                <a:solidFill>
                  <a:srgbClr val="D9D9D9"/>
                </a:solidFill>
                <a:latin typeface="Consolas"/>
                <a:ea typeface="Consolas"/>
                <a:cs typeface="Consolas"/>
                <a:sym typeface="Consolas"/>
              </a:rPr>
              <a:t> </a:t>
            </a:r>
            <a:r>
              <a:rPr lang="en" sz="1800">
                <a:solidFill>
                  <a:schemeClr val="accent5"/>
                </a:solidFill>
                <a:latin typeface="Consolas"/>
                <a:ea typeface="Consolas"/>
                <a:cs typeface="Consolas"/>
                <a:sym typeface="Consolas"/>
              </a:rPr>
              <a:t>enum</a:t>
            </a:r>
            <a:r>
              <a:rPr lang="en" sz="1800">
                <a:solidFill>
                  <a:srgbClr val="D9D9D9"/>
                </a:solidFill>
                <a:latin typeface="Consolas"/>
                <a:ea typeface="Consolas"/>
                <a:cs typeface="Consolas"/>
                <a:sym typeface="Consolas"/>
              </a:rPr>
              <a:t> {</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AGUA</a:t>
            </a:r>
            <a:r>
              <a:rPr lang="en" sz="1800">
                <a:solidFill>
                  <a:srgbClr val="D9D9D9"/>
                </a:solidFill>
                <a:latin typeface="Consolas"/>
                <a:ea typeface="Consolas"/>
                <a:cs typeface="Consolas"/>
                <a:sym typeface="Consolas"/>
              </a:rPr>
              <a:t>       = 0x01,</a:t>
            </a:r>
            <a:r>
              <a:rPr lang="en" sz="1800">
                <a:solidFill>
                  <a:srgbClr val="38761D"/>
                </a:solidFill>
                <a:latin typeface="Consolas"/>
                <a:ea typeface="Consolas"/>
                <a:cs typeface="Consolas"/>
                <a:sym typeface="Consolas"/>
              </a:rPr>
              <a:t> // 0000 0001</a:t>
            </a:r>
            <a:endParaRPr sz="1800">
              <a:solidFill>
                <a:srgbClr val="38761D"/>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FUEGO</a:t>
            </a:r>
            <a:r>
              <a:rPr lang="en" sz="1800">
                <a:solidFill>
                  <a:srgbClr val="D9D9D9"/>
                </a:solidFill>
                <a:latin typeface="Consolas"/>
                <a:ea typeface="Consolas"/>
                <a:cs typeface="Consolas"/>
                <a:sym typeface="Consolas"/>
              </a:rPr>
              <a:t>      = 0x02,</a:t>
            </a:r>
            <a:r>
              <a:rPr lang="en" sz="1800">
                <a:solidFill>
                  <a:srgbClr val="38761D"/>
                </a:solidFill>
                <a:latin typeface="Consolas"/>
                <a:ea typeface="Consolas"/>
                <a:cs typeface="Consolas"/>
                <a:sym typeface="Consolas"/>
              </a:rPr>
              <a:t> // 0000 0010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TIERRA</a:t>
            </a:r>
            <a:r>
              <a:rPr lang="en" sz="1800">
                <a:solidFill>
                  <a:srgbClr val="D9D9D9"/>
                </a:solidFill>
                <a:latin typeface="Consolas"/>
                <a:ea typeface="Consolas"/>
                <a:cs typeface="Consolas"/>
                <a:sym typeface="Consolas"/>
              </a:rPr>
              <a:t>     = 0x04,</a:t>
            </a:r>
            <a:r>
              <a:rPr lang="en" sz="1800">
                <a:solidFill>
                  <a:srgbClr val="38761D"/>
                </a:solidFill>
                <a:latin typeface="Consolas"/>
                <a:ea typeface="Consolas"/>
                <a:cs typeface="Consolas"/>
                <a:sym typeface="Consolas"/>
              </a:rPr>
              <a:t> // 0000 0100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ELECTRICO</a:t>
            </a:r>
            <a:r>
              <a:rPr lang="en" sz="1800">
                <a:solidFill>
                  <a:srgbClr val="D9D9D9"/>
                </a:solidFill>
                <a:latin typeface="Consolas"/>
                <a:ea typeface="Consolas"/>
                <a:cs typeface="Consolas"/>
                <a:sym typeface="Consolas"/>
              </a:rPr>
              <a:t>  = 0x08,</a:t>
            </a:r>
            <a:r>
              <a:rPr lang="en" sz="1800">
                <a:solidFill>
                  <a:srgbClr val="38761D"/>
                </a:solidFill>
                <a:latin typeface="Consolas"/>
                <a:ea typeface="Consolas"/>
                <a:cs typeface="Consolas"/>
                <a:sym typeface="Consolas"/>
              </a:rPr>
              <a:t> // 0000 1000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PLANTA   </a:t>
            </a:r>
            <a:r>
              <a:rPr lang="en" sz="1800">
                <a:solidFill>
                  <a:srgbClr val="D9D9D9"/>
                </a:solidFill>
                <a:latin typeface="Consolas"/>
                <a:ea typeface="Consolas"/>
                <a:cs typeface="Consolas"/>
                <a:sym typeface="Consolas"/>
              </a:rPr>
              <a:t>  = 0x10,</a:t>
            </a:r>
            <a:r>
              <a:rPr lang="en" sz="1800">
                <a:solidFill>
                  <a:srgbClr val="38761D"/>
                </a:solidFill>
                <a:latin typeface="Consolas"/>
                <a:ea typeface="Consolas"/>
                <a:cs typeface="Consolas"/>
                <a:sym typeface="Consolas"/>
              </a:rPr>
              <a:t> // 0001 0000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VENENO</a:t>
            </a:r>
            <a:r>
              <a:rPr lang="en" sz="1800">
                <a:solidFill>
                  <a:srgbClr val="D9D9D9"/>
                </a:solidFill>
                <a:latin typeface="Consolas"/>
                <a:ea typeface="Consolas"/>
                <a:cs typeface="Consolas"/>
                <a:sym typeface="Consolas"/>
              </a:rPr>
              <a:t>     = 0x20,</a:t>
            </a:r>
            <a:r>
              <a:rPr lang="en" sz="1800">
                <a:solidFill>
                  <a:srgbClr val="38761D"/>
                </a:solidFill>
                <a:latin typeface="Consolas"/>
                <a:ea typeface="Consolas"/>
                <a:cs typeface="Consolas"/>
                <a:sym typeface="Consolas"/>
              </a:rPr>
              <a:t> // 0010 0000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a:t>
            </a:r>
            <a:r>
              <a:rPr lang="en" sz="1800">
                <a:solidFill>
                  <a:schemeClr val="lt2"/>
                </a:solidFill>
                <a:latin typeface="Consolas"/>
                <a:ea typeface="Consolas"/>
                <a:cs typeface="Consolas"/>
                <a:sym typeface="Consolas"/>
              </a:rPr>
              <a:t>tipo_pokemon_t</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362" name="Google Shape;362;p38"/>
          <p:cNvSpPr txBox="1"/>
          <p:nvPr/>
        </p:nvSpPr>
        <p:spPr>
          <a:xfrm>
            <a:off x="748150" y="3000900"/>
            <a:ext cx="6975300" cy="1077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latin typeface="Consolas"/>
                <a:ea typeface="Consolas"/>
                <a:cs typeface="Consolas"/>
                <a:sym typeface="Consolas"/>
              </a:rPr>
              <a:t>tipo_pokemon_t</a:t>
            </a:r>
            <a:r>
              <a:rPr lang="en" sz="1800">
                <a:solidFill>
                  <a:schemeClr val="accent5"/>
                </a:solidFill>
                <a:latin typeface="Consolas"/>
                <a:ea typeface="Consolas"/>
                <a:cs typeface="Consolas"/>
                <a:sym typeface="Consolas"/>
              </a:rPr>
              <a:t> </a:t>
            </a:r>
            <a:r>
              <a:rPr lang="en" sz="1800">
                <a:solidFill>
                  <a:srgbClr val="D9D9D9"/>
                </a:solidFill>
                <a:latin typeface="Consolas"/>
                <a:ea typeface="Consolas"/>
                <a:cs typeface="Consolas"/>
                <a:sym typeface="Consolas"/>
              </a:rPr>
              <a:t>agregar_tipo_agua(</a:t>
            </a:r>
            <a:r>
              <a:rPr lang="en" sz="1800">
                <a:solidFill>
                  <a:schemeClr val="lt2"/>
                </a:solidFill>
                <a:latin typeface="Consolas"/>
                <a:ea typeface="Consolas"/>
                <a:cs typeface="Consolas"/>
                <a:sym typeface="Consolas"/>
              </a:rPr>
              <a:t>tipo_pokemon_t</a:t>
            </a:r>
            <a:r>
              <a:rPr lang="en" sz="1800">
                <a:solidFill>
                  <a:srgbClr val="D9D9D9"/>
                </a:solidFill>
                <a:latin typeface="Consolas"/>
                <a:ea typeface="Consolas"/>
                <a:cs typeface="Consolas"/>
                <a:sym typeface="Consolas"/>
              </a:rPr>
              <a:t> t) {</a:t>
            </a:r>
            <a:endParaRPr sz="1800">
              <a:solidFill>
                <a:srgbClr val="D9D9D9"/>
              </a:solidFill>
              <a:latin typeface="Consolas"/>
              <a:ea typeface="Consolas"/>
              <a:cs typeface="Consolas"/>
              <a:sym typeface="Consolas"/>
            </a:endParaRPr>
          </a:p>
          <a:p>
            <a:pPr marL="0" lvl="0" indent="0" algn="l" rtl="0">
              <a:spcBef>
                <a:spcPts val="0"/>
              </a:spcBef>
              <a:spcAft>
                <a:spcPts val="0"/>
              </a:spcAft>
              <a:buNone/>
            </a:pP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363" name="Google Shape;363;p38"/>
          <p:cNvSpPr txBox="1"/>
          <p:nvPr/>
        </p:nvSpPr>
        <p:spPr>
          <a:xfrm>
            <a:off x="1281550" y="3290257"/>
            <a:ext cx="33417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return</a:t>
            </a:r>
            <a:r>
              <a:rPr lang="en" sz="1800">
                <a:solidFill>
                  <a:srgbClr val="D9D9D9"/>
                </a:solidFill>
                <a:latin typeface="Consolas"/>
                <a:ea typeface="Consolas"/>
                <a:cs typeface="Consolas"/>
                <a:sym typeface="Consolas"/>
              </a:rPr>
              <a:t> t </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AGUA</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364" name="Google Shape;364;p38"/>
          <p:cNvSpPr txBox="1"/>
          <p:nvPr/>
        </p:nvSpPr>
        <p:spPr>
          <a:xfrm>
            <a:off x="748150" y="4220100"/>
            <a:ext cx="6975300" cy="1077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2"/>
                </a:solidFill>
                <a:latin typeface="Consolas"/>
                <a:ea typeface="Consolas"/>
                <a:cs typeface="Consolas"/>
                <a:sym typeface="Consolas"/>
              </a:rPr>
              <a:t>tipo_pokemon_t</a:t>
            </a:r>
            <a:r>
              <a:rPr lang="en" sz="1800" dirty="0">
                <a:solidFill>
                  <a:schemeClr val="accent5"/>
                </a:solidFill>
                <a:latin typeface="Consolas"/>
                <a:ea typeface="Consolas"/>
                <a:cs typeface="Consolas"/>
                <a:sym typeface="Consolas"/>
              </a:rPr>
              <a:t> </a:t>
            </a:r>
            <a:r>
              <a:rPr lang="en" sz="1800" dirty="0">
                <a:solidFill>
                  <a:srgbClr val="D9D9D9"/>
                </a:solidFill>
                <a:latin typeface="Consolas"/>
                <a:ea typeface="Consolas"/>
                <a:cs typeface="Consolas"/>
                <a:sym typeface="Consolas"/>
              </a:rPr>
              <a:t>quitar_tipo_fuego(</a:t>
            </a:r>
            <a:r>
              <a:rPr lang="en" sz="1800" dirty="0">
                <a:solidFill>
                  <a:schemeClr val="lt2"/>
                </a:solidFill>
                <a:latin typeface="Consolas"/>
                <a:ea typeface="Consolas"/>
                <a:cs typeface="Consolas"/>
                <a:sym typeface="Consolas"/>
              </a:rPr>
              <a:t>tipo_pokemon_t</a:t>
            </a:r>
            <a:r>
              <a:rPr lang="en" sz="1800" dirty="0">
                <a:solidFill>
                  <a:srgbClr val="D9D9D9"/>
                </a:solidFill>
                <a:latin typeface="Consolas"/>
                <a:ea typeface="Consolas"/>
                <a:cs typeface="Consolas"/>
                <a:sym typeface="Consolas"/>
              </a:rPr>
              <a:t> t) {</a:t>
            </a:r>
            <a:endParaRPr sz="1800" dirty="0">
              <a:solidFill>
                <a:srgbClr val="D9D9D9"/>
              </a:solidFill>
              <a:latin typeface="Consolas"/>
              <a:ea typeface="Consolas"/>
              <a:cs typeface="Consolas"/>
              <a:sym typeface="Consolas"/>
            </a:endParaRPr>
          </a:p>
          <a:p>
            <a:pPr marL="0" lvl="0" indent="0" algn="l" rtl="0">
              <a:spcBef>
                <a:spcPts val="0"/>
              </a:spcBef>
              <a:spcAft>
                <a:spcPts val="0"/>
              </a:spcAft>
              <a:buNone/>
            </a:pPr>
            <a:endParaRPr sz="18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800" dirty="0">
                <a:solidFill>
                  <a:srgbClr val="D9D9D9"/>
                </a:solidFill>
                <a:latin typeface="Consolas"/>
                <a:ea typeface="Consolas"/>
                <a:cs typeface="Consolas"/>
                <a:sym typeface="Consolas"/>
              </a:rPr>
              <a:t>}</a:t>
            </a:r>
            <a:endParaRPr sz="1800" dirty="0">
              <a:solidFill>
                <a:srgbClr val="D9D9D9"/>
              </a:solidFill>
              <a:latin typeface="Consolas"/>
              <a:ea typeface="Consolas"/>
              <a:cs typeface="Consolas"/>
              <a:sym typeface="Consolas"/>
            </a:endParaRPr>
          </a:p>
        </p:txBody>
      </p:sp>
      <p:sp>
        <p:nvSpPr>
          <p:cNvPr id="365" name="Google Shape;365;p38"/>
          <p:cNvSpPr txBox="1"/>
          <p:nvPr/>
        </p:nvSpPr>
        <p:spPr>
          <a:xfrm>
            <a:off x="1281550" y="4509457"/>
            <a:ext cx="33417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return</a:t>
            </a:r>
            <a:r>
              <a:rPr lang="en" sz="1800">
                <a:solidFill>
                  <a:srgbClr val="D9D9D9"/>
                </a:solidFill>
                <a:latin typeface="Consolas"/>
                <a:ea typeface="Consolas"/>
                <a:cs typeface="Consolas"/>
                <a:sym typeface="Consolas"/>
              </a:rPr>
              <a:t> t </a:t>
            </a:r>
            <a:r>
              <a:rPr lang="en" sz="1800">
                <a:solidFill>
                  <a:schemeClr val="accent5"/>
                </a:solidFill>
                <a:latin typeface="Consolas"/>
                <a:ea typeface="Consolas"/>
                <a:cs typeface="Consolas"/>
                <a:sym typeface="Consolas"/>
              </a:rPr>
              <a:t>&amp; ~</a:t>
            </a:r>
            <a:r>
              <a:rPr lang="en" sz="1800">
                <a:solidFill>
                  <a:schemeClr val="accent6"/>
                </a:solidFill>
                <a:latin typeface="Consolas"/>
                <a:ea typeface="Consolas"/>
                <a:cs typeface="Consolas"/>
                <a:sym typeface="Consolas"/>
              </a:rPr>
              <a:t>FUEGO</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pic>
        <p:nvPicPr>
          <p:cNvPr id="366" name="Google Shape;366;p38"/>
          <p:cNvPicPr preferRelativeResize="0"/>
          <p:nvPr/>
        </p:nvPicPr>
        <p:blipFill>
          <a:blip r:embed="rId3">
            <a:alphaModFix/>
          </a:blip>
          <a:stretch>
            <a:fillRect/>
          </a:stretch>
        </p:blipFill>
        <p:spPr>
          <a:xfrm>
            <a:off x="7026950" y="2024100"/>
            <a:ext cx="2262475" cy="2262475"/>
          </a:xfrm>
          <a:prstGeom prst="rect">
            <a:avLst/>
          </a:prstGeom>
          <a:noFill/>
          <a:ln>
            <a:noFill/>
          </a:ln>
        </p:spPr>
      </p:pic>
      <p:pic>
        <p:nvPicPr>
          <p:cNvPr id="367" name="Google Shape;367;p38"/>
          <p:cNvPicPr preferRelativeResize="0"/>
          <p:nvPr/>
        </p:nvPicPr>
        <p:blipFill>
          <a:blip r:embed="rId4">
            <a:alphaModFix/>
          </a:blip>
          <a:stretch>
            <a:fillRect/>
          </a:stretch>
        </p:blipFill>
        <p:spPr>
          <a:xfrm>
            <a:off x="7420477" y="4925250"/>
            <a:ext cx="1723525" cy="1949272"/>
          </a:xfrm>
          <a:prstGeom prst="rect">
            <a:avLst/>
          </a:prstGeom>
          <a:noFill/>
          <a:ln>
            <a:noFill/>
          </a:ln>
        </p:spPr>
      </p:pic>
      <p:pic>
        <p:nvPicPr>
          <p:cNvPr id="368" name="Google Shape;368;p38"/>
          <p:cNvPicPr preferRelativeResize="0"/>
          <p:nvPr/>
        </p:nvPicPr>
        <p:blipFill>
          <a:blip r:embed="rId5">
            <a:alphaModFix/>
          </a:blip>
          <a:stretch>
            <a:fillRect/>
          </a:stretch>
        </p:blipFill>
        <p:spPr>
          <a:xfrm>
            <a:off x="0" y="5086081"/>
            <a:ext cx="1892600" cy="1771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10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10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2"/>
        <p:cNvGrpSpPr/>
        <p:nvPr/>
      </p:nvGrpSpPr>
      <p:grpSpPr>
        <a:xfrm>
          <a:off x="0" y="0"/>
          <a:ext cx="0" cy="0"/>
          <a:chOff x="0" y="0"/>
          <a:chExt cx="0" cy="0"/>
        </a:xfrm>
      </p:grpSpPr>
      <p:pic>
        <p:nvPicPr>
          <p:cNvPr id="373" name="Google Shape;373;p39"/>
          <p:cNvPicPr preferRelativeResize="0"/>
          <p:nvPr/>
        </p:nvPicPr>
        <p:blipFill>
          <a:blip r:embed="rId3">
            <a:alphaModFix/>
          </a:blip>
          <a:stretch>
            <a:fillRect/>
          </a:stretch>
        </p:blipFill>
        <p:spPr>
          <a:xfrm>
            <a:off x="1295400" y="152400"/>
            <a:ext cx="6553200" cy="655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0"/>
          <p:cNvSpPr txBox="1"/>
          <p:nvPr/>
        </p:nvSpPr>
        <p:spPr>
          <a:xfrm>
            <a:off x="299250" y="3144975"/>
            <a:ext cx="8545500" cy="1163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void</a:t>
            </a:r>
            <a:r>
              <a:rPr lang="en" sz="1800">
                <a:solidFill>
                  <a:srgbClr val="D9D9D9"/>
                </a:solidFill>
                <a:latin typeface="Consolas"/>
                <a:ea typeface="Consolas"/>
                <a:cs typeface="Consolas"/>
                <a:sym typeface="Consolas"/>
              </a:rPr>
              <a:t> mostrar_pokemon(</a:t>
            </a:r>
            <a:r>
              <a:rPr lang="en" sz="1800">
                <a:solidFill>
                  <a:schemeClr val="accent5"/>
                </a:solidFill>
                <a:latin typeface="Consolas"/>
                <a:ea typeface="Consolas"/>
                <a:cs typeface="Consolas"/>
                <a:sym typeface="Consolas"/>
              </a:rPr>
              <a:t>int</a:t>
            </a:r>
            <a:r>
              <a:rPr lang="en" sz="1800">
                <a:solidFill>
                  <a:srgbClr val="D9D9D9"/>
                </a:solidFill>
                <a:latin typeface="Consolas"/>
                <a:ea typeface="Consolas"/>
                <a:cs typeface="Consolas"/>
                <a:sym typeface="Consolas"/>
              </a:rPr>
              <a:t> id, </a:t>
            </a:r>
            <a:r>
              <a:rPr lang="en" sz="1800">
                <a:solidFill>
                  <a:schemeClr val="accent5"/>
                </a:solidFill>
                <a:latin typeface="Consolas"/>
                <a:ea typeface="Consolas"/>
                <a:cs typeface="Consolas"/>
                <a:sym typeface="Consolas"/>
              </a:rPr>
              <a:t>char</a:t>
            </a:r>
            <a:r>
              <a:rPr lang="en" sz="1800">
                <a:solidFill>
                  <a:srgbClr val="D9D9D9"/>
                </a:solidFill>
                <a:latin typeface="Consolas"/>
                <a:ea typeface="Consolas"/>
                <a:cs typeface="Consolas"/>
                <a:sym typeface="Consolas"/>
              </a:rPr>
              <a:t> nombre</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 </a:t>
            </a:r>
            <a:r>
              <a:rPr lang="en" sz="1800">
                <a:solidFill>
                  <a:schemeClr val="lt2"/>
                </a:solidFill>
                <a:latin typeface="Consolas"/>
                <a:ea typeface="Consolas"/>
                <a:cs typeface="Consolas"/>
                <a:sym typeface="Consolas"/>
              </a:rPr>
              <a:t>tipo_pokemon_t </a:t>
            </a:r>
            <a:r>
              <a:rPr lang="en" sz="1800">
                <a:solidFill>
                  <a:srgbClr val="D9D9D9"/>
                </a:solidFill>
                <a:latin typeface="Consolas"/>
                <a:ea typeface="Consolas"/>
                <a:cs typeface="Consolas"/>
                <a:sym typeface="Consolas"/>
              </a:rPr>
              <a:t>tipo) {</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rgbClr val="D9D9D9"/>
                </a:solidFill>
                <a:latin typeface="Consolas"/>
                <a:ea typeface="Consolas"/>
                <a:cs typeface="Consolas"/>
                <a:sym typeface="Consolas"/>
              </a:rPr>
              <a:t>printf(</a:t>
            </a:r>
            <a:r>
              <a:rPr lang="en" sz="1800">
                <a:solidFill>
                  <a:schemeClr val="lt2"/>
                </a:solidFill>
                <a:latin typeface="Consolas"/>
                <a:ea typeface="Consolas"/>
                <a:cs typeface="Consolas"/>
                <a:sym typeface="Consolas"/>
              </a:rPr>
              <a:t>"[%s - Pokedex nro %d]"</a:t>
            </a:r>
            <a:r>
              <a:rPr lang="en" sz="1800">
                <a:solidFill>
                  <a:srgbClr val="D9D9D9"/>
                </a:solidFill>
                <a:latin typeface="Consolas"/>
                <a:ea typeface="Consolas"/>
                <a:cs typeface="Consolas"/>
                <a:sym typeface="Consolas"/>
              </a:rPr>
              <a:t>, nombre, id);</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379" name="Google Shape;379;p40"/>
          <p:cNvSpPr txBox="1"/>
          <p:nvPr/>
        </p:nvSpPr>
        <p:spPr>
          <a:xfrm>
            <a:off x="412775" y="340825"/>
            <a:ext cx="7007700" cy="2431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5"/>
                </a:solidFill>
                <a:latin typeface="Consolas"/>
                <a:ea typeface="Consolas"/>
                <a:cs typeface="Consolas"/>
                <a:sym typeface="Consolas"/>
              </a:rPr>
              <a:t>int</a:t>
            </a:r>
            <a:r>
              <a:rPr lang="en" sz="2000">
                <a:solidFill>
                  <a:srgbClr val="D9D9D9"/>
                </a:solidFill>
                <a:latin typeface="Consolas"/>
                <a:ea typeface="Consolas"/>
                <a:cs typeface="Consolas"/>
                <a:sym typeface="Consolas"/>
              </a:rPr>
              <a:t> pikachu_id = </a:t>
            </a:r>
            <a:r>
              <a:rPr lang="en" sz="2000">
                <a:solidFill>
                  <a:schemeClr val="accent6"/>
                </a:solidFill>
                <a:latin typeface="Consolas"/>
                <a:ea typeface="Consolas"/>
                <a:cs typeface="Consolas"/>
                <a:sym typeface="Consolas"/>
              </a:rPr>
              <a:t>25</a:t>
            </a:r>
            <a:r>
              <a:rPr lang="en" sz="2000">
                <a:solidFill>
                  <a:srgbClr val="D9D9D9"/>
                </a:solidFill>
                <a:latin typeface="Consolas"/>
                <a:ea typeface="Consolas"/>
                <a:cs typeface="Consolas"/>
                <a:sym typeface="Consolas"/>
              </a:rPr>
              <a:t>;</a:t>
            </a:r>
            <a:endParaRPr sz="2000">
              <a:solidFill>
                <a:schemeClr val="accent5"/>
              </a:solidFill>
              <a:latin typeface="Consolas"/>
              <a:ea typeface="Consolas"/>
              <a:cs typeface="Consolas"/>
              <a:sym typeface="Consolas"/>
            </a:endParaRPr>
          </a:p>
          <a:p>
            <a:pPr marL="0" lvl="0" indent="0" algn="l" rtl="0">
              <a:spcBef>
                <a:spcPts val="0"/>
              </a:spcBef>
              <a:spcAft>
                <a:spcPts val="0"/>
              </a:spcAft>
              <a:buNone/>
            </a:pPr>
            <a:r>
              <a:rPr lang="en" sz="2000">
                <a:solidFill>
                  <a:schemeClr val="accent5"/>
                </a:solidFill>
                <a:latin typeface="Consolas"/>
                <a:ea typeface="Consolas"/>
                <a:cs typeface="Consolas"/>
                <a:sym typeface="Consolas"/>
              </a:rPr>
              <a:t>char</a:t>
            </a:r>
            <a:r>
              <a:rPr lang="en" sz="2000">
                <a:solidFill>
                  <a:srgbClr val="D9D9D9"/>
                </a:solidFill>
                <a:latin typeface="Consolas"/>
                <a:ea typeface="Consolas"/>
                <a:cs typeface="Consolas"/>
                <a:sym typeface="Consolas"/>
              </a:rPr>
              <a:t> pikachu_nombre</a:t>
            </a:r>
            <a:r>
              <a:rPr lang="en" sz="2000">
                <a:solidFill>
                  <a:schemeClr val="accent5"/>
                </a:solidFill>
                <a:latin typeface="Consolas"/>
                <a:ea typeface="Consolas"/>
                <a:cs typeface="Consolas"/>
                <a:sym typeface="Consolas"/>
              </a:rPr>
              <a:t>[]</a:t>
            </a:r>
            <a:r>
              <a:rPr lang="en" sz="2000">
                <a:solidFill>
                  <a:srgbClr val="D9D9D9"/>
                </a:solidFill>
                <a:latin typeface="Consolas"/>
                <a:ea typeface="Consolas"/>
                <a:cs typeface="Consolas"/>
                <a:sym typeface="Consolas"/>
              </a:rPr>
              <a:t> = </a:t>
            </a:r>
            <a:r>
              <a:rPr lang="en" sz="2000">
                <a:solidFill>
                  <a:schemeClr val="accent6"/>
                </a:solidFill>
                <a:latin typeface="Consolas"/>
                <a:ea typeface="Consolas"/>
                <a:cs typeface="Consolas"/>
                <a:sym typeface="Consolas"/>
              </a:rPr>
              <a:t>"pikachu"</a:t>
            </a:r>
            <a:r>
              <a:rPr lang="en" sz="2000">
                <a:solidFill>
                  <a:srgbClr val="D9D9D9"/>
                </a:solidFill>
                <a:latin typeface="Consolas"/>
                <a:ea typeface="Consolas"/>
                <a:cs typeface="Consolas"/>
                <a:sym typeface="Consolas"/>
              </a:rPr>
              <a:t>;</a:t>
            </a:r>
            <a:endParaRPr sz="2000">
              <a:solidFill>
                <a:schemeClr val="lt2"/>
              </a:solidFill>
              <a:latin typeface="Consolas"/>
              <a:ea typeface="Consolas"/>
              <a:cs typeface="Consolas"/>
              <a:sym typeface="Consolas"/>
            </a:endParaRPr>
          </a:p>
          <a:p>
            <a:pPr marL="0" lvl="0" indent="0" algn="l" rtl="0">
              <a:spcBef>
                <a:spcPts val="0"/>
              </a:spcBef>
              <a:spcAft>
                <a:spcPts val="0"/>
              </a:spcAft>
              <a:buNone/>
            </a:pPr>
            <a:r>
              <a:rPr lang="en" sz="2000">
                <a:solidFill>
                  <a:schemeClr val="lt2"/>
                </a:solidFill>
                <a:latin typeface="Consolas"/>
                <a:ea typeface="Consolas"/>
                <a:cs typeface="Consolas"/>
                <a:sym typeface="Consolas"/>
              </a:rPr>
              <a:t>tipo_pokemon_t</a:t>
            </a:r>
            <a:r>
              <a:rPr lang="en" sz="2000">
                <a:solidFill>
                  <a:srgbClr val="D9D9D9"/>
                </a:solidFill>
                <a:latin typeface="Consolas"/>
                <a:ea typeface="Consolas"/>
                <a:cs typeface="Consolas"/>
                <a:sym typeface="Consolas"/>
              </a:rPr>
              <a:t> pikachu_tipo = </a:t>
            </a:r>
            <a:r>
              <a:rPr lang="en" sz="2000">
                <a:solidFill>
                  <a:schemeClr val="accent6"/>
                </a:solidFill>
                <a:latin typeface="Consolas"/>
                <a:ea typeface="Consolas"/>
                <a:cs typeface="Consolas"/>
                <a:sym typeface="Consolas"/>
              </a:rPr>
              <a:t>ELECTRICO</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a:p>
            <a:pPr marL="0" lvl="0" indent="0" algn="l" rtl="0">
              <a:spcBef>
                <a:spcPts val="0"/>
              </a:spcBef>
              <a:spcAft>
                <a:spcPts val="0"/>
              </a:spcAft>
              <a:buNone/>
            </a:pPr>
            <a:endParaRPr sz="2000">
              <a:solidFill>
                <a:srgbClr val="D9D9D9"/>
              </a:solidFill>
              <a:latin typeface="Consolas"/>
              <a:ea typeface="Consolas"/>
              <a:cs typeface="Consolas"/>
              <a:sym typeface="Consolas"/>
            </a:endParaRPr>
          </a:p>
          <a:p>
            <a:pPr marL="0" lvl="0" indent="0" algn="l" rtl="0">
              <a:spcBef>
                <a:spcPts val="0"/>
              </a:spcBef>
              <a:spcAft>
                <a:spcPts val="0"/>
              </a:spcAft>
              <a:buNone/>
            </a:pPr>
            <a:r>
              <a:rPr lang="en" sz="2000">
                <a:solidFill>
                  <a:schemeClr val="accent5"/>
                </a:solidFill>
                <a:latin typeface="Consolas"/>
                <a:ea typeface="Consolas"/>
                <a:cs typeface="Consolas"/>
                <a:sym typeface="Consolas"/>
              </a:rPr>
              <a:t>int</a:t>
            </a:r>
            <a:r>
              <a:rPr lang="en" sz="2000">
                <a:solidFill>
                  <a:srgbClr val="D9D9D9"/>
                </a:solidFill>
                <a:latin typeface="Consolas"/>
                <a:ea typeface="Consolas"/>
                <a:cs typeface="Consolas"/>
                <a:sym typeface="Consolas"/>
              </a:rPr>
              <a:t> bulbasaur_id = </a:t>
            </a:r>
            <a:r>
              <a:rPr lang="en" sz="2000">
                <a:solidFill>
                  <a:schemeClr val="accent6"/>
                </a:solidFill>
                <a:latin typeface="Consolas"/>
                <a:ea typeface="Consolas"/>
                <a:cs typeface="Consolas"/>
                <a:sym typeface="Consolas"/>
              </a:rPr>
              <a:t>1</a:t>
            </a:r>
            <a:r>
              <a:rPr lang="en" sz="2000">
                <a:solidFill>
                  <a:srgbClr val="D9D9D9"/>
                </a:solidFill>
                <a:latin typeface="Consolas"/>
                <a:ea typeface="Consolas"/>
                <a:cs typeface="Consolas"/>
                <a:sym typeface="Consolas"/>
              </a:rPr>
              <a:t>;</a:t>
            </a:r>
            <a:endParaRPr sz="2000">
              <a:solidFill>
                <a:schemeClr val="accent5"/>
              </a:solidFill>
              <a:latin typeface="Consolas"/>
              <a:ea typeface="Consolas"/>
              <a:cs typeface="Consolas"/>
              <a:sym typeface="Consolas"/>
            </a:endParaRPr>
          </a:p>
          <a:p>
            <a:pPr marL="0" lvl="0" indent="0" algn="l" rtl="0">
              <a:spcBef>
                <a:spcPts val="0"/>
              </a:spcBef>
              <a:spcAft>
                <a:spcPts val="0"/>
              </a:spcAft>
              <a:buNone/>
            </a:pPr>
            <a:r>
              <a:rPr lang="en" sz="2000">
                <a:solidFill>
                  <a:schemeClr val="accent5"/>
                </a:solidFill>
                <a:latin typeface="Consolas"/>
                <a:ea typeface="Consolas"/>
                <a:cs typeface="Consolas"/>
                <a:sym typeface="Consolas"/>
              </a:rPr>
              <a:t>char</a:t>
            </a:r>
            <a:r>
              <a:rPr lang="en" sz="2000">
                <a:solidFill>
                  <a:srgbClr val="D9D9D9"/>
                </a:solidFill>
                <a:latin typeface="Consolas"/>
                <a:ea typeface="Consolas"/>
                <a:cs typeface="Consolas"/>
                <a:sym typeface="Consolas"/>
              </a:rPr>
              <a:t> bulbasaur_nombre</a:t>
            </a:r>
            <a:r>
              <a:rPr lang="en" sz="2000">
                <a:solidFill>
                  <a:schemeClr val="accent5"/>
                </a:solidFill>
                <a:latin typeface="Consolas"/>
                <a:ea typeface="Consolas"/>
                <a:cs typeface="Consolas"/>
                <a:sym typeface="Consolas"/>
              </a:rPr>
              <a:t>[]</a:t>
            </a:r>
            <a:r>
              <a:rPr lang="en" sz="2000">
                <a:solidFill>
                  <a:srgbClr val="D9D9D9"/>
                </a:solidFill>
                <a:latin typeface="Consolas"/>
                <a:ea typeface="Consolas"/>
                <a:cs typeface="Consolas"/>
                <a:sym typeface="Consolas"/>
              </a:rPr>
              <a:t> = </a:t>
            </a:r>
            <a:r>
              <a:rPr lang="en" sz="2000">
                <a:solidFill>
                  <a:schemeClr val="accent6"/>
                </a:solidFill>
                <a:latin typeface="Consolas"/>
                <a:ea typeface="Consolas"/>
                <a:cs typeface="Consolas"/>
                <a:sym typeface="Consolas"/>
              </a:rPr>
              <a:t>"bulbasaur"</a:t>
            </a:r>
            <a:r>
              <a:rPr lang="en" sz="2000">
                <a:solidFill>
                  <a:srgbClr val="D9D9D9"/>
                </a:solidFill>
                <a:latin typeface="Consolas"/>
                <a:ea typeface="Consolas"/>
                <a:cs typeface="Consolas"/>
                <a:sym typeface="Consolas"/>
              </a:rPr>
              <a:t>;</a:t>
            </a:r>
            <a:endParaRPr sz="2000">
              <a:solidFill>
                <a:schemeClr val="lt2"/>
              </a:solidFill>
              <a:latin typeface="Consolas"/>
              <a:ea typeface="Consolas"/>
              <a:cs typeface="Consolas"/>
              <a:sym typeface="Consolas"/>
            </a:endParaRPr>
          </a:p>
          <a:p>
            <a:pPr marL="0" lvl="0" indent="0" algn="l" rtl="0">
              <a:spcBef>
                <a:spcPts val="0"/>
              </a:spcBef>
              <a:spcAft>
                <a:spcPts val="0"/>
              </a:spcAft>
              <a:buNone/>
            </a:pPr>
            <a:r>
              <a:rPr lang="en" sz="2000">
                <a:solidFill>
                  <a:schemeClr val="lt2"/>
                </a:solidFill>
                <a:latin typeface="Consolas"/>
                <a:ea typeface="Consolas"/>
                <a:cs typeface="Consolas"/>
                <a:sym typeface="Consolas"/>
              </a:rPr>
              <a:t>tipo_pokemon_t</a:t>
            </a:r>
            <a:r>
              <a:rPr lang="en" sz="2000">
                <a:solidFill>
                  <a:srgbClr val="D9D9D9"/>
                </a:solidFill>
                <a:latin typeface="Consolas"/>
                <a:ea typeface="Consolas"/>
                <a:cs typeface="Consolas"/>
                <a:sym typeface="Consolas"/>
              </a:rPr>
              <a:t> bulbasaur_tipo = </a:t>
            </a:r>
            <a:r>
              <a:rPr lang="en" sz="2000">
                <a:solidFill>
                  <a:schemeClr val="accent6"/>
                </a:solidFill>
                <a:latin typeface="Consolas"/>
                <a:ea typeface="Consolas"/>
                <a:cs typeface="Consolas"/>
                <a:sym typeface="Consolas"/>
              </a:rPr>
              <a:t>PLANTA </a:t>
            </a:r>
            <a:r>
              <a:rPr lang="en" sz="2000">
                <a:solidFill>
                  <a:schemeClr val="accent5"/>
                </a:solidFill>
                <a:latin typeface="Consolas"/>
                <a:ea typeface="Consolas"/>
                <a:cs typeface="Consolas"/>
                <a:sym typeface="Consolas"/>
              </a:rPr>
              <a:t>|</a:t>
            </a:r>
            <a:r>
              <a:rPr lang="en" sz="2000">
                <a:solidFill>
                  <a:schemeClr val="accent6"/>
                </a:solidFill>
                <a:latin typeface="Consolas"/>
                <a:ea typeface="Consolas"/>
                <a:cs typeface="Consolas"/>
                <a:sym typeface="Consolas"/>
              </a:rPr>
              <a:t> VENENO</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p:txBody>
      </p:sp>
      <p:pic>
        <p:nvPicPr>
          <p:cNvPr id="380" name="Google Shape;380;p40"/>
          <p:cNvPicPr preferRelativeResize="0"/>
          <p:nvPr/>
        </p:nvPicPr>
        <p:blipFill>
          <a:blip r:embed="rId3">
            <a:alphaModFix/>
          </a:blip>
          <a:stretch>
            <a:fillRect/>
          </a:stretch>
        </p:blipFill>
        <p:spPr>
          <a:xfrm>
            <a:off x="7026950" y="103875"/>
            <a:ext cx="2262475" cy="2262475"/>
          </a:xfrm>
          <a:prstGeom prst="rect">
            <a:avLst/>
          </a:prstGeom>
          <a:noFill/>
          <a:ln>
            <a:noFill/>
          </a:ln>
        </p:spPr>
      </p:pic>
      <p:pic>
        <p:nvPicPr>
          <p:cNvPr id="381" name="Google Shape;381;p40"/>
          <p:cNvPicPr preferRelativeResize="0"/>
          <p:nvPr/>
        </p:nvPicPr>
        <p:blipFill>
          <a:blip r:embed="rId4">
            <a:alphaModFix/>
          </a:blip>
          <a:stretch>
            <a:fillRect/>
          </a:stretch>
        </p:blipFill>
        <p:spPr>
          <a:xfrm>
            <a:off x="0" y="5086081"/>
            <a:ext cx="1892600" cy="1771924"/>
          </a:xfrm>
          <a:prstGeom prst="rect">
            <a:avLst/>
          </a:prstGeom>
          <a:noFill/>
          <a:ln>
            <a:noFill/>
          </a:ln>
        </p:spPr>
      </p:pic>
      <p:pic>
        <p:nvPicPr>
          <p:cNvPr id="382" name="Google Shape;382;p40"/>
          <p:cNvPicPr preferRelativeResize="0"/>
          <p:nvPr/>
        </p:nvPicPr>
        <p:blipFill>
          <a:blip r:embed="rId5">
            <a:alphaModFix/>
          </a:blip>
          <a:stretch>
            <a:fillRect/>
          </a:stretch>
        </p:blipFill>
        <p:spPr>
          <a:xfrm>
            <a:off x="7420477" y="4925250"/>
            <a:ext cx="1723525" cy="19492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pic>
        <p:nvPicPr>
          <p:cNvPr id="387" name="Google Shape;387;p41"/>
          <p:cNvPicPr preferRelativeResize="0"/>
          <p:nvPr/>
        </p:nvPicPr>
        <p:blipFill>
          <a:blip r:embed="rId3">
            <a:alphaModFix/>
          </a:blip>
          <a:stretch>
            <a:fillRect/>
          </a:stretch>
        </p:blipFill>
        <p:spPr>
          <a:xfrm>
            <a:off x="-4" y="0"/>
            <a:ext cx="423809" cy="6858002"/>
          </a:xfrm>
          <a:prstGeom prst="rect">
            <a:avLst/>
          </a:prstGeom>
          <a:noFill/>
          <a:ln>
            <a:noFill/>
          </a:ln>
        </p:spPr>
      </p:pic>
      <p:sp>
        <p:nvSpPr>
          <p:cNvPr id="388" name="Google Shape;388;p41"/>
          <p:cNvSpPr txBox="1">
            <a:spLocks noGrp="1"/>
          </p:cNvSpPr>
          <p:nvPr>
            <p:ph type="ctrTitle" idx="4294967295"/>
          </p:nvPr>
        </p:nvSpPr>
        <p:spPr>
          <a:xfrm>
            <a:off x="-50" y="2133925"/>
            <a:ext cx="9144000" cy="10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rgbClr val="0BA1E6"/>
                </a:solidFill>
              </a:rPr>
              <a:t>Estructuras</a:t>
            </a:r>
            <a:endParaRPr sz="4500" b="1">
              <a:solidFill>
                <a:srgbClr val="0BA1E6"/>
              </a:solidFill>
            </a:endParaRPr>
          </a:p>
          <a:p>
            <a:pPr marL="0" lvl="0" indent="0" algn="l" rtl="0">
              <a:spcBef>
                <a:spcPts val="0"/>
              </a:spcBef>
              <a:spcAft>
                <a:spcPts val="0"/>
              </a:spcAft>
              <a:buNone/>
            </a:pPr>
            <a:endParaRPr sz="4500" b="1">
              <a:solidFill>
                <a:srgbClr val="0BA1E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2089388" y="1679175"/>
            <a:ext cx="4965225" cy="4965225"/>
          </a:xfrm>
          <a:prstGeom prst="rect">
            <a:avLst/>
          </a:prstGeom>
          <a:noFill/>
          <a:ln>
            <a:noFill/>
          </a:ln>
        </p:spPr>
      </p:pic>
      <p:pic>
        <p:nvPicPr>
          <p:cNvPr id="74" name="Google Shape;74;p15"/>
          <p:cNvPicPr preferRelativeResize="0"/>
          <p:nvPr/>
        </p:nvPicPr>
        <p:blipFill>
          <a:blip r:embed="rId4">
            <a:alphaModFix/>
          </a:blip>
          <a:stretch>
            <a:fillRect/>
          </a:stretch>
        </p:blipFill>
        <p:spPr>
          <a:xfrm>
            <a:off x="1294012" y="181600"/>
            <a:ext cx="6555975" cy="1284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p:nvPr/>
        </p:nvSpPr>
        <p:spPr>
          <a:xfrm>
            <a:off x="299250" y="4822825"/>
            <a:ext cx="8545500" cy="1163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5"/>
                </a:solidFill>
                <a:latin typeface="Consolas"/>
                <a:ea typeface="Consolas"/>
                <a:cs typeface="Consolas"/>
                <a:sym typeface="Consolas"/>
              </a:rPr>
              <a:t>void</a:t>
            </a:r>
            <a:r>
              <a:rPr lang="en" sz="2000" dirty="0">
                <a:solidFill>
                  <a:srgbClr val="D9D9D9"/>
                </a:solidFill>
                <a:latin typeface="Consolas"/>
                <a:ea typeface="Consolas"/>
                <a:cs typeface="Consolas"/>
                <a:sym typeface="Consolas"/>
              </a:rPr>
              <a:t> mostrar_pokemon(</a:t>
            </a:r>
            <a:r>
              <a:rPr lang="en" sz="2000" dirty="0">
                <a:solidFill>
                  <a:schemeClr val="accent5"/>
                </a:solidFill>
                <a:latin typeface="Consolas"/>
                <a:ea typeface="Consolas"/>
                <a:cs typeface="Consolas"/>
                <a:sym typeface="Consolas"/>
              </a:rPr>
              <a:t>struct </a:t>
            </a:r>
            <a:r>
              <a:rPr lang="en" sz="2000" dirty="0">
                <a:solidFill>
                  <a:schemeClr val="lt2"/>
                </a:solidFill>
                <a:latin typeface="Consolas"/>
                <a:ea typeface="Consolas"/>
                <a:cs typeface="Consolas"/>
                <a:sym typeface="Consolas"/>
              </a:rPr>
              <a:t>pokemon</a:t>
            </a:r>
            <a:r>
              <a:rPr lang="en" sz="2000" dirty="0">
                <a:solidFill>
                  <a:srgbClr val="D9D9D9"/>
                </a:solidFill>
                <a:latin typeface="Consolas"/>
                <a:ea typeface="Consolas"/>
                <a:cs typeface="Consolas"/>
                <a:sym typeface="Consolas"/>
              </a:rPr>
              <a:t> p) {</a:t>
            </a:r>
            <a:endParaRPr sz="2000" dirty="0">
              <a:solidFill>
                <a:srgbClr val="D9D9D9"/>
              </a:solidFill>
              <a:latin typeface="Consolas"/>
              <a:ea typeface="Consolas"/>
              <a:cs typeface="Consolas"/>
              <a:sym typeface="Consolas"/>
            </a:endParaRPr>
          </a:p>
          <a:p>
            <a:pPr marL="0" lvl="0" indent="457200" algn="l" rtl="0">
              <a:spcBef>
                <a:spcPts val="0"/>
              </a:spcBef>
              <a:spcAft>
                <a:spcPts val="0"/>
              </a:spcAft>
              <a:buNone/>
            </a:pPr>
            <a:r>
              <a:rPr lang="en" sz="2000" dirty="0">
                <a:solidFill>
                  <a:srgbClr val="D9D9D9"/>
                </a:solidFill>
                <a:latin typeface="Consolas"/>
                <a:ea typeface="Consolas"/>
                <a:cs typeface="Consolas"/>
                <a:sym typeface="Consolas"/>
              </a:rPr>
              <a:t>printf(</a:t>
            </a:r>
            <a:r>
              <a:rPr lang="en" sz="2000" dirty="0">
                <a:solidFill>
                  <a:schemeClr val="lt2"/>
                </a:solidFill>
                <a:latin typeface="Consolas"/>
                <a:ea typeface="Consolas"/>
                <a:cs typeface="Consolas"/>
                <a:sym typeface="Consolas"/>
              </a:rPr>
              <a:t>"[%s - Pokedex nro %d]"</a:t>
            </a:r>
            <a:r>
              <a:rPr lang="en" sz="2000" dirty="0">
                <a:solidFill>
                  <a:srgbClr val="D9D9D9"/>
                </a:solidFill>
                <a:latin typeface="Consolas"/>
                <a:ea typeface="Consolas"/>
                <a:cs typeface="Consolas"/>
                <a:sym typeface="Consolas"/>
              </a:rPr>
              <a:t>, p.nombre, p.id);</a:t>
            </a:r>
            <a:endParaRPr sz="20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000" dirty="0">
                <a:solidFill>
                  <a:srgbClr val="D9D9D9"/>
                </a:solidFill>
                <a:latin typeface="Consolas"/>
                <a:ea typeface="Consolas"/>
                <a:cs typeface="Consolas"/>
                <a:sym typeface="Consolas"/>
              </a:rPr>
              <a:t>}</a:t>
            </a:r>
            <a:endParaRPr sz="2000" dirty="0">
              <a:solidFill>
                <a:srgbClr val="D9D9D9"/>
              </a:solidFill>
              <a:latin typeface="Consolas"/>
              <a:ea typeface="Consolas"/>
              <a:cs typeface="Consolas"/>
              <a:sym typeface="Consolas"/>
            </a:endParaRPr>
          </a:p>
        </p:txBody>
      </p:sp>
      <p:sp>
        <p:nvSpPr>
          <p:cNvPr id="394" name="Google Shape;394;p42"/>
          <p:cNvSpPr txBox="1"/>
          <p:nvPr/>
        </p:nvSpPr>
        <p:spPr>
          <a:xfrm>
            <a:off x="355950" y="2234549"/>
            <a:ext cx="8432100" cy="2388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5"/>
                </a:solidFill>
                <a:latin typeface="Consolas"/>
                <a:ea typeface="Consolas"/>
                <a:cs typeface="Consolas"/>
                <a:sym typeface="Consolas"/>
              </a:rPr>
              <a:t>struct </a:t>
            </a:r>
            <a:r>
              <a:rPr lang="en" sz="2000" dirty="0">
                <a:solidFill>
                  <a:schemeClr val="lt2"/>
                </a:solidFill>
                <a:latin typeface="Consolas"/>
                <a:ea typeface="Consolas"/>
                <a:cs typeface="Consolas"/>
                <a:sym typeface="Consolas"/>
              </a:rPr>
              <a:t>pokemon</a:t>
            </a:r>
            <a:r>
              <a:rPr lang="en" sz="2000" dirty="0">
                <a:solidFill>
                  <a:schemeClr val="accent5"/>
                </a:solidFill>
                <a:latin typeface="Consolas"/>
                <a:ea typeface="Consolas"/>
                <a:cs typeface="Consolas"/>
                <a:sym typeface="Consolas"/>
              </a:rPr>
              <a:t> </a:t>
            </a:r>
            <a:r>
              <a:rPr lang="en" sz="2000" dirty="0">
                <a:solidFill>
                  <a:srgbClr val="D9D9D9"/>
                </a:solidFill>
                <a:latin typeface="Consolas"/>
                <a:ea typeface="Consolas"/>
                <a:cs typeface="Consolas"/>
                <a:sym typeface="Consolas"/>
              </a:rPr>
              <a:t>pikachu = {</a:t>
            </a:r>
            <a:r>
              <a:rPr lang="en" sz="2000" dirty="0">
                <a:solidFill>
                  <a:schemeClr val="accent6"/>
                </a:solidFill>
                <a:latin typeface="Consolas"/>
                <a:ea typeface="Consolas"/>
                <a:cs typeface="Consolas"/>
                <a:sym typeface="Consolas"/>
              </a:rPr>
              <a:t>25</a:t>
            </a:r>
            <a:r>
              <a:rPr lang="en" sz="2000" dirty="0">
                <a:solidFill>
                  <a:srgbClr val="D9D9D9"/>
                </a:solidFill>
                <a:latin typeface="Consolas"/>
                <a:ea typeface="Consolas"/>
                <a:cs typeface="Consolas"/>
                <a:sym typeface="Consolas"/>
              </a:rPr>
              <a:t>, </a:t>
            </a:r>
            <a:r>
              <a:rPr lang="en" sz="2000" dirty="0">
                <a:solidFill>
                  <a:schemeClr val="accent6"/>
                </a:solidFill>
                <a:latin typeface="Consolas"/>
                <a:ea typeface="Consolas"/>
                <a:cs typeface="Consolas"/>
                <a:sym typeface="Consolas"/>
              </a:rPr>
              <a:t>"pikachu"</a:t>
            </a:r>
            <a:r>
              <a:rPr lang="en" sz="2000" dirty="0">
                <a:solidFill>
                  <a:srgbClr val="D9D9D9"/>
                </a:solidFill>
                <a:latin typeface="Consolas"/>
                <a:ea typeface="Consolas"/>
                <a:cs typeface="Consolas"/>
                <a:sym typeface="Consolas"/>
              </a:rPr>
              <a:t>, </a:t>
            </a:r>
            <a:r>
              <a:rPr lang="en" sz="2000" dirty="0">
                <a:solidFill>
                  <a:schemeClr val="accent6"/>
                </a:solidFill>
                <a:latin typeface="Consolas"/>
                <a:ea typeface="Consolas"/>
                <a:cs typeface="Consolas"/>
                <a:sym typeface="Consolas"/>
              </a:rPr>
              <a:t>ELECTRICO</a:t>
            </a:r>
            <a:r>
              <a:rPr lang="en" sz="2000" dirty="0">
                <a:solidFill>
                  <a:srgbClr val="D9D9D9"/>
                </a:solidFill>
                <a:latin typeface="Consolas"/>
                <a:ea typeface="Consolas"/>
                <a:cs typeface="Consolas"/>
                <a:sym typeface="Consolas"/>
              </a:rPr>
              <a:t>};</a:t>
            </a:r>
            <a:endParaRPr sz="2000" dirty="0">
              <a:solidFill>
                <a:srgbClr val="D9D9D9"/>
              </a:solidFill>
              <a:latin typeface="Consolas"/>
              <a:ea typeface="Consolas"/>
              <a:cs typeface="Consolas"/>
              <a:sym typeface="Consolas"/>
            </a:endParaRPr>
          </a:p>
          <a:p>
            <a:pPr marL="0" lvl="0" indent="0" algn="l" rtl="0">
              <a:spcBef>
                <a:spcPts val="0"/>
              </a:spcBef>
              <a:spcAft>
                <a:spcPts val="0"/>
              </a:spcAft>
              <a:buNone/>
            </a:pPr>
            <a:endParaRPr sz="20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000" dirty="0">
                <a:solidFill>
                  <a:schemeClr val="accent5"/>
                </a:solidFill>
                <a:latin typeface="Consolas"/>
                <a:ea typeface="Consolas"/>
                <a:cs typeface="Consolas"/>
                <a:sym typeface="Consolas"/>
              </a:rPr>
              <a:t>struct </a:t>
            </a:r>
            <a:r>
              <a:rPr lang="en" sz="2000" dirty="0">
                <a:solidFill>
                  <a:schemeClr val="lt2"/>
                </a:solidFill>
                <a:latin typeface="Consolas"/>
                <a:ea typeface="Consolas"/>
                <a:cs typeface="Consolas"/>
                <a:sym typeface="Consolas"/>
              </a:rPr>
              <a:t>pokemon</a:t>
            </a:r>
            <a:r>
              <a:rPr lang="en" sz="2000" dirty="0">
                <a:solidFill>
                  <a:schemeClr val="accent5"/>
                </a:solidFill>
                <a:latin typeface="Consolas"/>
                <a:ea typeface="Consolas"/>
                <a:cs typeface="Consolas"/>
                <a:sym typeface="Consolas"/>
              </a:rPr>
              <a:t> </a:t>
            </a:r>
            <a:r>
              <a:rPr lang="en" sz="2000" dirty="0">
                <a:solidFill>
                  <a:srgbClr val="D9D9D9"/>
                </a:solidFill>
                <a:latin typeface="Consolas"/>
                <a:ea typeface="Consolas"/>
                <a:cs typeface="Consolas"/>
                <a:sym typeface="Consolas"/>
              </a:rPr>
              <a:t>bulbasaur = {</a:t>
            </a:r>
            <a:endParaRPr sz="2000" dirty="0">
              <a:solidFill>
                <a:srgbClr val="D9D9D9"/>
              </a:solidFill>
              <a:latin typeface="Consolas"/>
              <a:ea typeface="Consolas"/>
              <a:cs typeface="Consolas"/>
              <a:sym typeface="Consolas"/>
            </a:endParaRPr>
          </a:p>
          <a:p>
            <a:pPr marL="0" lvl="0" indent="457200" algn="l" rtl="0">
              <a:spcBef>
                <a:spcPts val="0"/>
              </a:spcBef>
              <a:spcAft>
                <a:spcPts val="0"/>
              </a:spcAft>
              <a:buNone/>
            </a:pPr>
            <a:r>
              <a:rPr lang="en" sz="2000" dirty="0">
                <a:solidFill>
                  <a:srgbClr val="D9D9D9"/>
                </a:solidFill>
                <a:latin typeface="Consolas"/>
                <a:ea typeface="Consolas"/>
                <a:cs typeface="Consolas"/>
                <a:sym typeface="Consolas"/>
              </a:rPr>
              <a:t>.id = </a:t>
            </a:r>
            <a:r>
              <a:rPr lang="en" sz="2000" dirty="0">
                <a:solidFill>
                  <a:schemeClr val="accent6"/>
                </a:solidFill>
                <a:latin typeface="Consolas"/>
                <a:ea typeface="Consolas"/>
                <a:cs typeface="Consolas"/>
                <a:sym typeface="Consolas"/>
              </a:rPr>
              <a:t>1</a:t>
            </a:r>
            <a:r>
              <a:rPr lang="en" sz="2000" dirty="0">
                <a:solidFill>
                  <a:srgbClr val="D9D9D9"/>
                </a:solidFill>
                <a:latin typeface="Consolas"/>
                <a:ea typeface="Consolas"/>
                <a:cs typeface="Consolas"/>
                <a:sym typeface="Consolas"/>
              </a:rPr>
              <a:t>,</a:t>
            </a:r>
            <a:endParaRPr sz="2000" dirty="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2000" dirty="0">
                <a:solidFill>
                  <a:srgbClr val="D9D9D9"/>
                </a:solidFill>
                <a:latin typeface="Consolas"/>
                <a:ea typeface="Consolas"/>
                <a:cs typeface="Consolas"/>
                <a:sym typeface="Consolas"/>
              </a:rPr>
              <a:t>.nombre = </a:t>
            </a:r>
            <a:r>
              <a:rPr lang="en" sz="2000" dirty="0">
                <a:solidFill>
                  <a:schemeClr val="accent6"/>
                </a:solidFill>
                <a:latin typeface="Consolas"/>
                <a:ea typeface="Consolas"/>
                <a:cs typeface="Consolas"/>
                <a:sym typeface="Consolas"/>
              </a:rPr>
              <a:t>"bulbasaur"</a:t>
            </a:r>
            <a:r>
              <a:rPr lang="en" sz="2000" dirty="0">
                <a:solidFill>
                  <a:srgbClr val="D9D9D9"/>
                </a:solidFill>
                <a:latin typeface="Consolas"/>
                <a:ea typeface="Consolas"/>
                <a:cs typeface="Consolas"/>
                <a:sym typeface="Consolas"/>
              </a:rPr>
              <a:t>,</a:t>
            </a:r>
            <a:endParaRPr sz="2000" dirty="0">
              <a:solidFill>
                <a:schemeClr val="lt2"/>
              </a:solidFill>
              <a:latin typeface="Consolas"/>
              <a:ea typeface="Consolas"/>
              <a:cs typeface="Consolas"/>
              <a:sym typeface="Consolas"/>
            </a:endParaRPr>
          </a:p>
          <a:p>
            <a:pPr marL="0" lvl="0" indent="457200" algn="l" rtl="0">
              <a:spcBef>
                <a:spcPts val="0"/>
              </a:spcBef>
              <a:spcAft>
                <a:spcPts val="0"/>
              </a:spcAft>
              <a:buNone/>
            </a:pPr>
            <a:r>
              <a:rPr lang="en" sz="2000" dirty="0">
                <a:solidFill>
                  <a:srgbClr val="D9D9D9"/>
                </a:solidFill>
                <a:latin typeface="Consolas"/>
                <a:ea typeface="Consolas"/>
                <a:cs typeface="Consolas"/>
                <a:sym typeface="Consolas"/>
              </a:rPr>
              <a:t>.tipo = </a:t>
            </a:r>
            <a:r>
              <a:rPr lang="en" sz="2000" dirty="0">
                <a:solidFill>
                  <a:schemeClr val="accent6"/>
                </a:solidFill>
                <a:latin typeface="Consolas"/>
                <a:ea typeface="Consolas"/>
                <a:cs typeface="Consolas"/>
                <a:sym typeface="Consolas"/>
              </a:rPr>
              <a:t>PLANTA </a:t>
            </a:r>
            <a:r>
              <a:rPr lang="en" sz="2000" dirty="0">
                <a:solidFill>
                  <a:schemeClr val="accent5"/>
                </a:solidFill>
                <a:latin typeface="Consolas"/>
                <a:ea typeface="Consolas"/>
                <a:cs typeface="Consolas"/>
                <a:sym typeface="Consolas"/>
              </a:rPr>
              <a:t>|</a:t>
            </a:r>
            <a:r>
              <a:rPr lang="en" sz="2000" dirty="0">
                <a:solidFill>
                  <a:schemeClr val="accent6"/>
                </a:solidFill>
                <a:latin typeface="Consolas"/>
                <a:ea typeface="Consolas"/>
                <a:cs typeface="Consolas"/>
                <a:sym typeface="Consolas"/>
              </a:rPr>
              <a:t> VENENO</a:t>
            </a:r>
            <a:r>
              <a:rPr lang="en" sz="2000" dirty="0">
                <a:solidFill>
                  <a:srgbClr val="D9D9D9"/>
                </a:solidFill>
                <a:latin typeface="Consolas"/>
                <a:ea typeface="Consolas"/>
                <a:cs typeface="Consolas"/>
                <a:sym typeface="Consolas"/>
              </a:rPr>
              <a:t>,</a:t>
            </a:r>
            <a:endParaRPr sz="20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2000" dirty="0">
                <a:solidFill>
                  <a:srgbClr val="D9D9D9"/>
                </a:solidFill>
                <a:latin typeface="Consolas"/>
                <a:ea typeface="Consolas"/>
                <a:cs typeface="Consolas"/>
                <a:sym typeface="Consolas"/>
              </a:rPr>
              <a:t>};</a:t>
            </a:r>
            <a:endParaRPr sz="2000" dirty="0">
              <a:solidFill>
                <a:srgbClr val="D9D9D9"/>
              </a:solidFill>
              <a:latin typeface="Consolas"/>
              <a:ea typeface="Consolas"/>
              <a:cs typeface="Consolas"/>
              <a:sym typeface="Consolas"/>
            </a:endParaRPr>
          </a:p>
        </p:txBody>
      </p:sp>
      <p:sp>
        <p:nvSpPr>
          <p:cNvPr id="395" name="Google Shape;395;p42"/>
          <p:cNvSpPr txBox="1"/>
          <p:nvPr/>
        </p:nvSpPr>
        <p:spPr>
          <a:xfrm>
            <a:off x="412775" y="149675"/>
            <a:ext cx="3777000" cy="1828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5"/>
                </a:solidFill>
                <a:latin typeface="Consolas"/>
                <a:ea typeface="Consolas"/>
                <a:cs typeface="Consolas"/>
                <a:sym typeface="Consolas"/>
              </a:rPr>
              <a:t>struct </a:t>
            </a:r>
            <a:r>
              <a:rPr lang="en" sz="2000">
                <a:solidFill>
                  <a:schemeClr val="lt2"/>
                </a:solidFill>
                <a:latin typeface="Consolas"/>
                <a:ea typeface="Consolas"/>
                <a:cs typeface="Consolas"/>
                <a:sym typeface="Consolas"/>
              </a:rPr>
              <a:t>pokemon</a:t>
            </a:r>
            <a:r>
              <a:rPr lang="en" sz="2000">
                <a:solidFill>
                  <a:schemeClr val="accent5"/>
                </a:solidFill>
                <a:latin typeface="Consolas"/>
                <a:ea typeface="Consolas"/>
                <a:cs typeface="Consolas"/>
                <a:sym typeface="Consolas"/>
              </a:rPr>
              <a:t> {</a:t>
            </a:r>
            <a:endParaRPr sz="20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2000">
                <a:solidFill>
                  <a:schemeClr val="accent5"/>
                </a:solidFill>
                <a:latin typeface="Consolas"/>
                <a:ea typeface="Consolas"/>
                <a:cs typeface="Consolas"/>
                <a:sym typeface="Consolas"/>
              </a:rPr>
              <a:t>int</a:t>
            </a:r>
            <a:r>
              <a:rPr lang="en" sz="2000">
                <a:solidFill>
                  <a:srgbClr val="D9D9D9"/>
                </a:solidFill>
                <a:latin typeface="Consolas"/>
                <a:ea typeface="Consolas"/>
                <a:cs typeface="Consolas"/>
                <a:sym typeface="Consolas"/>
              </a:rPr>
              <a:t> id;</a:t>
            </a:r>
            <a:endParaRPr sz="20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2000">
                <a:solidFill>
                  <a:schemeClr val="accent5"/>
                </a:solidFill>
                <a:latin typeface="Consolas"/>
                <a:ea typeface="Consolas"/>
                <a:cs typeface="Consolas"/>
                <a:sym typeface="Consolas"/>
              </a:rPr>
              <a:t>char</a:t>
            </a:r>
            <a:r>
              <a:rPr lang="en" sz="2000">
                <a:solidFill>
                  <a:srgbClr val="D9D9D9"/>
                </a:solidFill>
                <a:latin typeface="Consolas"/>
                <a:ea typeface="Consolas"/>
                <a:cs typeface="Consolas"/>
                <a:sym typeface="Consolas"/>
              </a:rPr>
              <a:t> nombre</a:t>
            </a:r>
            <a:r>
              <a:rPr lang="en" sz="2000">
                <a:solidFill>
                  <a:schemeClr val="accent5"/>
                </a:solidFill>
                <a:latin typeface="Consolas"/>
                <a:ea typeface="Consolas"/>
                <a:cs typeface="Consolas"/>
                <a:sym typeface="Consolas"/>
              </a:rPr>
              <a:t>[</a:t>
            </a:r>
            <a:r>
              <a:rPr lang="en" sz="2000">
                <a:solidFill>
                  <a:srgbClr val="D9D9D9"/>
                </a:solidFill>
                <a:latin typeface="Consolas"/>
                <a:ea typeface="Consolas"/>
                <a:cs typeface="Consolas"/>
                <a:sym typeface="Consolas"/>
              </a:rPr>
              <a:t>30</a:t>
            </a:r>
            <a:r>
              <a:rPr lang="en" sz="2000">
                <a:solidFill>
                  <a:schemeClr val="accent5"/>
                </a:solidFill>
                <a:latin typeface="Consolas"/>
                <a:ea typeface="Consolas"/>
                <a:cs typeface="Consolas"/>
                <a:sym typeface="Consolas"/>
              </a:rPr>
              <a:t>]</a:t>
            </a:r>
            <a:r>
              <a:rPr lang="en" sz="2000">
                <a:solidFill>
                  <a:srgbClr val="D9D9D9"/>
                </a:solidFill>
                <a:latin typeface="Consolas"/>
                <a:ea typeface="Consolas"/>
                <a:cs typeface="Consolas"/>
                <a:sym typeface="Consolas"/>
              </a:rPr>
              <a:t>;</a:t>
            </a:r>
            <a:endParaRPr sz="2000">
              <a:solidFill>
                <a:schemeClr val="lt2"/>
              </a:solidFill>
              <a:latin typeface="Consolas"/>
              <a:ea typeface="Consolas"/>
              <a:cs typeface="Consolas"/>
              <a:sym typeface="Consolas"/>
            </a:endParaRPr>
          </a:p>
          <a:p>
            <a:pPr marL="0" lvl="0" indent="457200" algn="l" rtl="0">
              <a:spcBef>
                <a:spcPts val="0"/>
              </a:spcBef>
              <a:spcAft>
                <a:spcPts val="0"/>
              </a:spcAft>
              <a:buNone/>
            </a:pPr>
            <a:r>
              <a:rPr lang="en" sz="2000">
                <a:solidFill>
                  <a:schemeClr val="lt2"/>
                </a:solidFill>
                <a:latin typeface="Consolas"/>
                <a:ea typeface="Consolas"/>
                <a:cs typeface="Consolas"/>
                <a:sym typeface="Consolas"/>
              </a:rPr>
              <a:t>tipo_pokemon_t</a:t>
            </a:r>
            <a:r>
              <a:rPr lang="en" sz="2000">
                <a:solidFill>
                  <a:srgbClr val="D9D9D9"/>
                </a:solidFill>
                <a:latin typeface="Consolas"/>
                <a:ea typeface="Consolas"/>
                <a:cs typeface="Consolas"/>
                <a:sym typeface="Consolas"/>
              </a:rPr>
              <a:t> tipo;</a:t>
            </a:r>
            <a:endParaRPr sz="2000">
              <a:solidFill>
                <a:srgbClr val="D9D9D9"/>
              </a:solidFill>
              <a:latin typeface="Consolas"/>
              <a:ea typeface="Consolas"/>
              <a:cs typeface="Consolas"/>
              <a:sym typeface="Consolas"/>
            </a:endParaRPr>
          </a:p>
          <a:p>
            <a:pPr marL="0" lvl="0" indent="0" algn="l" rtl="0">
              <a:spcBef>
                <a:spcPts val="0"/>
              </a:spcBef>
              <a:spcAft>
                <a:spcPts val="0"/>
              </a:spcAft>
              <a:buNone/>
            </a:pPr>
            <a:r>
              <a:rPr lang="en" sz="2000">
                <a:solidFill>
                  <a:schemeClr val="accent5"/>
                </a:solidFill>
                <a:latin typeface="Consolas"/>
                <a:ea typeface="Consolas"/>
                <a:cs typeface="Consolas"/>
                <a:sym typeface="Consolas"/>
              </a:rPr>
              <a:t>}</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Effect transition="in" filter="fade">
                                      <p:cBhvr>
                                        <p:cTn id="12"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p:nvPr/>
        </p:nvSpPr>
        <p:spPr>
          <a:xfrm>
            <a:off x="299250" y="4822825"/>
            <a:ext cx="8545500" cy="1163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5"/>
                </a:solidFill>
                <a:latin typeface="Consolas"/>
                <a:ea typeface="Consolas"/>
                <a:cs typeface="Consolas"/>
                <a:sym typeface="Consolas"/>
              </a:rPr>
              <a:t>void</a:t>
            </a:r>
            <a:r>
              <a:rPr lang="en" sz="2000">
                <a:solidFill>
                  <a:srgbClr val="D9D9D9"/>
                </a:solidFill>
                <a:latin typeface="Consolas"/>
                <a:ea typeface="Consolas"/>
                <a:cs typeface="Consolas"/>
                <a:sym typeface="Consolas"/>
              </a:rPr>
              <a:t> mostrar_pokemon(</a:t>
            </a:r>
            <a:r>
              <a:rPr lang="en" sz="2000">
                <a:solidFill>
                  <a:schemeClr val="lt2"/>
                </a:solidFill>
                <a:latin typeface="Consolas"/>
                <a:ea typeface="Consolas"/>
                <a:cs typeface="Consolas"/>
                <a:sym typeface="Consolas"/>
              </a:rPr>
              <a:t>pokemon_t</a:t>
            </a:r>
            <a:r>
              <a:rPr lang="en" sz="2000">
                <a:solidFill>
                  <a:srgbClr val="D9D9D9"/>
                </a:solidFill>
                <a:latin typeface="Consolas"/>
                <a:ea typeface="Consolas"/>
                <a:cs typeface="Consolas"/>
                <a:sym typeface="Consolas"/>
              </a:rPr>
              <a:t> p) {</a:t>
            </a:r>
            <a:endParaRPr sz="2000">
              <a:solidFill>
                <a:srgbClr val="D9D9D9"/>
              </a:solidFill>
              <a:latin typeface="Consolas"/>
              <a:ea typeface="Consolas"/>
              <a:cs typeface="Consolas"/>
              <a:sym typeface="Consolas"/>
            </a:endParaRPr>
          </a:p>
          <a:p>
            <a:pPr marL="0" lvl="0" indent="457200" algn="l" rtl="0">
              <a:spcBef>
                <a:spcPts val="0"/>
              </a:spcBef>
              <a:spcAft>
                <a:spcPts val="0"/>
              </a:spcAft>
              <a:buNone/>
            </a:pPr>
            <a:r>
              <a:rPr lang="en" sz="2000">
                <a:solidFill>
                  <a:srgbClr val="D9D9D9"/>
                </a:solidFill>
                <a:latin typeface="Consolas"/>
                <a:ea typeface="Consolas"/>
                <a:cs typeface="Consolas"/>
                <a:sym typeface="Consolas"/>
              </a:rPr>
              <a:t>printf(</a:t>
            </a:r>
            <a:r>
              <a:rPr lang="en" sz="2000">
                <a:solidFill>
                  <a:srgbClr val="CCCCCC"/>
                </a:solidFill>
                <a:latin typeface="Consolas"/>
                <a:ea typeface="Consolas"/>
                <a:cs typeface="Consolas"/>
                <a:sym typeface="Consolas"/>
              </a:rPr>
              <a:t>"[%s - Pokedex nro %d]"</a:t>
            </a:r>
            <a:r>
              <a:rPr lang="en" sz="2000">
                <a:solidFill>
                  <a:srgbClr val="D9D9D9"/>
                </a:solidFill>
                <a:latin typeface="Consolas"/>
                <a:ea typeface="Consolas"/>
                <a:cs typeface="Consolas"/>
                <a:sym typeface="Consolas"/>
              </a:rPr>
              <a:t>, p.nombre, p.id);</a:t>
            </a:r>
            <a:endParaRPr sz="2000">
              <a:solidFill>
                <a:srgbClr val="D9D9D9"/>
              </a:solidFill>
              <a:latin typeface="Consolas"/>
              <a:ea typeface="Consolas"/>
              <a:cs typeface="Consolas"/>
              <a:sym typeface="Consolas"/>
            </a:endParaRPr>
          </a:p>
          <a:p>
            <a:pPr marL="0" lvl="0" indent="0" algn="l" rtl="0">
              <a:spcBef>
                <a:spcPts val="0"/>
              </a:spcBef>
              <a:spcAft>
                <a:spcPts val="0"/>
              </a:spcAft>
              <a:buNone/>
            </a:pP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p:txBody>
      </p:sp>
      <p:sp>
        <p:nvSpPr>
          <p:cNvPr id="401" name="Google Shape;401;p43"/>
          <p:cNvSpPr txBox="1"/>
          <p:nvPr/>
        </p:nvSpPr>
        <p:spPr>
          <a:xfrm>
            <a:off x="355950" y="2234549"/>
            <a:ext cx="8432100" cy="2388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Consolas"/>
                <a:ea typeface="Consolas"/>
                <a:cs typeface="Consolas"/>
                <a:sym typeface="Consolas"/>
              </a:rPr>
              <a:t>pokemon_t</a:t>
            </a:r>
            <a:r>
              <a:rPr lang="en" sz="2000">
                <a:solidFill>
                  <a:schemeClr val="accent5"/>
                </a:solidFill>
                <a:latin typeface="Consolas"/>
                <a:ea typeface="Consolas"/>
                <a:cs typeface="Consolas"/>
                <a:sym typeface="Consolas"/>
              </a:rPr>
              <a:t> </a:t>
            </a:r>
            <a:r>
              <a:rPr lang="en" sz="2000">
                <a:solidFill>
                  <a:srgbClr val="D9D9D9"/>
                </a:solidFill>
                <a:latin typeface="Consolas"/>
                <a:ea typeface="Consolas"/>
                <a:cs typeface="Consolas"/>
                <a:sym typeface="Consolas"/>
              </a:rPr>
              <a:t>pikachu = </a:t>
            </a:r>
            <a:r>
              <a:rPr lang="en" sz="2000">
                <a:solidFill>
                  <a:srgbClr val="CCCCCC"/>
                </a:solidFill>
                <a:latin typeface="Consolas"/>
                <a:ea typeface="Consolas"/>
                <a:cs typeface="Consolas"/>
                <a:sym typeface="Consolas"/>
              </a:rPr>
              <a:t>{25, "pikachu", ELECTRICO}</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a:p>
            <a:pPr marL="0" lvl="0" indent="0" algn="l" rtl="0">
              <a:spcBef>
                <a:spcPts val="0"/>
              </a:spcBef>
              <a:spcAft>
                <a:spcPts val="0"/>
              </a:spcAft>
              <a:buNone/>
            </a:pPr>
            <a:endParaRPr sz="2000">
              <a:solidFill>
                <a:srgbClr val="D9D9D9"/>
              </a:solidFill>
              <a:latin typeface="Consolas"/>
              <a:ea typeface="Consolas"/>
              <a:cs typeface="Consolas"/>
              <a:sym typeface="Consolas"/>
            </a:endParaRPr>
          </a:p>
          <a:p>
            <a:pPr marL="0" lvl="0" indent="0" algn="l" rtl="0">
              <a:spcBef>
                <a:spcPts val="0"/>
              </a:spcBef>
              <a:spcAft>
                <a:spcPts val="0"/>
              </a:spcAft>
              <a:buNone/>
            </a:pPr>
            <a:r>
              <a:rPr lang="en" sz="2000">
                <a:solidFill>
                  <a:schemeClr val="lt2"/>
                </a:solidFill>
                <a:latin typeface="Consolas"/>
                <a:ea typeface="Consolas"/>
                <a:cs typeface="Consolas"/>
                <a:sym typeface="Consolas"/>
              </a:rPr>
              <a:t>pokemon_t</a:t>
            </a:r>
            <a:r>
              <a:rPr lang="en" sz="2000">
                <a:solidFill>
                  <a:schemeClr val="accent5"/>
                </a:solidFill>
                <a:latin typeface="Consolas"/>
                <a:ea typeface="Consolas"/>
                <a:cs typeface="Consolas"/>
                <a:sym typeface="Consolas"/>
              </a:rPr>
              <a:t> </a:t>
            </a:r>
            <a:r>
              <a:rPr lang="en" sz="2000">
                <a:solidFill>
                  <a:srgbClr val="D9D9D9"/>
                </a:solidFill>
                <a:latin typeface="Consolas"/>
                <a:ea typeface="Consolas"/>
                <a:cs typeface="Consolas"/>
                <a:sym typeface="Consolas"/>
              </a:rPr>
              <a:t>bulbasaur = {</a:t>
            </a:r>
            <a:endParaRPr sz="2000">
              <a:solidFill>
                <a:srgbClr val="D9D9D9"/>
              </a:solidFill>
              <a:latin typeface="Consolas"/>
              <a:ea typeface="Consolas"/>
              <a:cs typeface="Consolas"/>
              <a:sym typeface="Consolas"/>
            </a:endParaRPr>
          </a:p>
          <a:p>
            <a:pPr marL="0" lvl="0" indent="457200" algn="l" rtl="0">
              <a:spcBef>
                <a:spcPts val="0"/>
              </a:spcBef>
              <a:spcAft>
                <a:spcPts val="0"/>
              </a:spcAft>
              <a:buNone/>
            </a:pPr>
            <a:r>
              <a:rPr lang="en" sz="2000">
                <a:solidFill>
                  <a:srgbClr val="CCCCCC"/>
                </a:solidFill>
                <a:latin typeface="Consolas"/>
                <a:ea typeface="Consolas"/>
                <a:cs typeface="Consolas"/>
                <a:sym typeface="Consolas"/>
              </a:rPr>
              <a:t>.id = 1,</a:t>
            </a:r>
            <a:endParaRPr sz="2000">
              <a:solidFill>
                <a:srgbClr val="CCCCCC"/>
              </a:solidFill>
              <a:latin typeface="Consolas"/>
              <a:ea typeface="Consolas"/>
              <a:cs typeface="Consolas"/>
              <a:sym typeface="Consolas"/>
            </a:endParaRPr>
          </a:p>
          <a:p>
            <a:pPr marL="0" lvl="0" indent="457200" algn="l" rtl="0">
              <a:spcBef>
                <a:spcPts val="0"/>
              </a:spcBef>
              <a:spcAft>
                <a:spcPts val="0"/>
              </a:spcAft>
              <a:buNone/>
            </a:pPr>
            <a:r>
              <a:rPr lang="en" sz="2000">
                <a:solidFill>
                  <a:srgbClr val="CCCCCC"/>
                </a:solidFill>
                <a:latin typeface="Consolas"/>
                <a:ea typeface="Consolas"/>
                <a:cs typeface="Consolas"/>
                <a:sym typeface="Consolas"/>
              </a:rPr>
              <a:t>.nombre = "bulbasaur",</a:t>
            </a:r>
            <a:endParaRPr sz="2000">
              <a:solidFill>
                <a:srgbClr val="CCCCCC"/>
              </a:solidFill>
              <a:latin typeface="Consolas"/>
              <a:ea typeface="Consolas"/>
              <a:cs typeface="Consolas"/>
              <a:sym typeface="Consolas"/>
            </a:endParaRPr>
          </a:p>
          <a:p>
            <a:pPr marL="0" lvl="0" indent="457200" algn="l" rtl="0">
              <a:spcBef>
                <a:spcPts val="0"/>
              </a:spcBef>
              <a:spcAft>
                <a:spcPts val="0"/>
              </a:spcAft>
              <a:buNone/>
            </a:pPr>
            <a:r>
              <a:rPr lang="en" sz="2000">
                <a:solidFill>
                  <a:srgbClr val="CCCCCC"/>
                </a:solidFill>
                <a:latin typeface="Consolas"/>
                <a:ea typeface="Consolas"/>
                <a:cs typeface="Consolas"/>
                <a:sym typeface="Consolas"/>
              </a:rPr>
              <a:t>.tipo = PLANTA | VENENO,</a:t>
            </a:r>
            <a:endParaRPr sz="2000">
              <a:solidFill>
                <a:srgbClr val="CCCCCC"/>
              </a:solidFill>
              <a:latin typeface="Consolas"/>
              <a:ea typeface="Consolas"/>
              <a:cs typeface="Consolas"/>
              <a:sym typeface="Consolas"/>
            </a:endParaRPr>
          </a:p>
          <a:p>
            <a:pPr marL="0" lvl="0" indent="0" algn="l" rtl="0">
              <a:spcBef>
                <a:spcPts val="0"/>
              </a:spcBef>
              <a:spcAft>
                <a:spcPts val="0"/>
              </a:spcAft>
              <a:buNone/>
            </a:pP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p:txBody>
      </p:sp>
      <p:sp>
        <p:nvSpPr>
          <p:cNvPr id="402" name="Google Shape;402;p43"/>
          <p:cNvSpPr txBox="1"/>
          <p:nvPr/>
        </p:nvSpPr>
        <p:spPr>
          <a:xfrm>
            <a:off x="412775" y="149675"/>
            <a:ext cx="3777000" cy="1828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5"/>
                </a:solidFill>
                <a:latin typeface="Consolas"/>
                <a:ea typeface="Consolas"/>
                <a:cs typeface="Consolas"/>
                <a:sym typeface="Consolas"/>
              </a:rPr>
              <a:t>typedef </a:t>
            </a:r>
            <a:r>
              <a:rPr lang="en" sz="2000">
                <a:solidFill>
                  <a:srgbClr val="CCCCCC"/>
                </a:solidFill>
                <a:latin typeface="Consolas"/>
                <a:ea typeface="Consolas"/>
                <a:cs typeface="Consolas"/>
                <a:sym typeface="Consolas"/>
              </a:rPr>
              <a:t>struct {</a:t>
            </a:r>
            <a:endParaRPr sz="2000">
              <a:solidFill>
                <a:srgbClr val="CCCCCC"/>
              </a:solidFill>
              <a:latin typeface="Consolas"/>
              <a:ea typeface="Consolas"/>
              <a:cs typeface="Consolas"/>
              <a:sym typeface="Consolas"/>
            </a:endParaRPr>
          </a:p>
          <a:p>
            <a:pPr marL="0" lvl="0" indent="457200" algn="l" rtl="0">
              <a:spcBef>
                <a:spcPts val="0"/>
              </a:spcBef>
              <a:spcAft>
                <a:spcPts val="0"/>
              </a:spcAft>
              <a:buNone/>
            </a:pPr>
            <a:r>
              <a:rPr lang="en" sz="2000">
                <a:solidFill>
                  <a:srgbClr val="CCCCCC"/>
                </a:solidFill>
                <a:latin typeface="Consolas"/>
                <a:ea typeface="Consolas"/>
                <a:cs typeface="Consolas"/>
                <a:sym typeface="Consolas"/>
              </a:rPr>
              <a:t>int id;</a:t>
            </a:r>
            <a:endParaRPr sz="2000">
              <a:solidFill>
                <a:srgbClr val="CCCCCC"/>
              </a:solidFill>
              <a:latin typeface="Consolas"/>
              <a:ea typeface="Consolas"/>
              <a:cs typeface="Consolas"/>
              <a:sym typeface="Consolas"/>
            </a:endParaRPr>
          </a:p>
          <a:p>
            <a:pPr marL="0" lvl="0" indent="457200" algn="l" rtl="0">
              <a:spcBef>
                <a:spcPts val="0"/>
              </a:spcBef>
              <a:spcAft>
                <a:spcPts val="0"/>
              </a:spcAft>
              <a:buNone/>
            </a:pPr>
            <a:r>
              <a:rPr lang="en" sz="2000">
                <a:solidFill>
                  <a:srgbClr val="CCCCCC"/>
                </a:solidFill>
                <a:latin typeface="Consolas"/>
                <a:ea typeface="Consolas"/>
                <a:cs typeface="Consolas"/>
                <a:sym typeface="Consolas"/>
              </a:rPr>
              <a:t>char nombre[30];</a:t>
            </a:r>
            <a:endParaRPr sz="2000">
              <a:solidFill>
                <a:srgbClr val="CCCCCC"/>
              </a:solidFill>
              <a:latin typeface="Consolas"/>
              <a:ea typeface="Consolas"/>
              <a:cs typeface="Consolas"/>
              <a:sym typeface="Consolas"/>
            </a:endParaRPr>
          </a:p>
          <a:p>
            <a:pPr marL="0" lvl="0" indent="457200" algn="l" rtl="0">
              <a:spcBef>
                <a:spcPts val="0"/>
              </a:spcBef>
              <a:spcAft>
                <a:spcPts val="0"/>
              </a:spcAft>
              <a:buNone/>
            </a:pPr>
            <a:r>
              <a:rPr lang="en" sz="2000">
                <a:solidFill>
                  <a:srgbClr val="CCCCCC"/>
                </a:solidFill>
                <a:latin typeface="Consolas"/>
                <a:ea typeface="Consolas"/>
                <a:cs typeface="Consolas"/>
                <a:sym typeface="Consolas"/>
              </a:rPr>
              <a:t>tipo_pokemon_t tipo;</a:t>
            </a:r>
            <a:endParaRPr sz="2000">
              <a:solidFill>
                <a:srgbClr val="CCCCCC"/>
              </a:solidFill>
              <a:latin typeface="Consolas"/>
              <a:ea typeface="Consolas"/>
              <a:cs typeface="Consolas"/>
              <a:sym typeface="Consolas"/>
            </a:endParaRPr>
          </a:p>
          <a:p>
            <a:pPr marL="0" lvl="0" indent="0" algn="l" rtl="0">
              <a:spcBef>
                <a:spcPts val="0"/>
              </a:spcBef>
              <a:spcAft>
                <a:spcPts val="0"/>
              </a:spcAft>
              <a:buNone/>
            </a:pPr>
            <a:r>
              <a:rPr lang="en" sz="2000">
                <a:solidFill>
                  <a:srgbClr val="CCCCCC"/>
                </a:solidFill>
                <a:latin typeface="Consolas"/>
                <a:ea typeface="Consolas"/>
                <a:cs typeface="Consolas"/>
                <a:sym typeface="Consolas"/>
              </a:rPr>
              <a:t>}</a:t>
            </a:r>
            <a:r>
              <a:rPr lang="en" sz="2000">
                <a:solidFill>
                  <a:schemeClr val="accent5"/>
                </a:solidFill>
                <a:latin typeface="Consolas"/>
                <a:ea typeface="Consolas"/>
                <a:cs typeface="Consolas"/>
                <a:sym typeface="Consolas"/>
              </a:rPr>
              <a:t> </a:t>
            </a:r>
            <a:r>
              <a:rPr lang="en" sz="2000">
                <a:solidFill>
                  <a:schemeClr val="lt2"/>
                </a:solidFill>
                <a:latin typeface="Consolas"/>
                <a:ea typeface="Consolas"/>
                <a:cs typeface="Consolas"/>
                <a:sym typeface="Consolas"/>
              </a:rPr>
              <a:t>pokemon_t</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p:nvPr/>
        </p:nvSpPr>
        <p:spPr>
          <a:xfrm>
            <a:off x="412650" y="2234550"/>
            <a:ext cx="7600800" cy="658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latin typeface="Consolas"/>
                <a:ea typeface="Consolas"/>
                <a:cs typeface="Consolas"/>
                <a:sym typeface="Consolas"/>
              </a:rPr>
              <a:t>pokemon_t</a:t>
            </a:r>
            <a:r>
              <a:rPr lang="en" sz="2400">
                <a:solidFill>
                  <a:schemeClr val="accent5"/>
                </a:solidFill>
                <a:latin typeface="Consolas"/>
                <a:ea typeface="Consolas"/>
                <a:cs typeface="Consolas"/>
                <a:sym typeface="Consolas"/>
              </a:rPr>
              <a:t> </a:t>
            </a:r>
            <a:r>
              <a:rPr lang="en" sz="2400">
                <a:solidFill>
                  <a:srgbClr val="D9D9D9"/>
                </a:solidFill>
                <a:latin typeface="Consolas"/>
                <a:ea typeface="Consolas"/>
                <a:cs typeface="Consolas"/>
                <a:sym typeface="Consolas"/>
              </a:rPr>
              <a:t>p = {</a:t>
            </a:r>
            <a:r>
              <a:rPr lang="en" sz="2400">
                <a:solidFill>
                  <a:schemeClr val="accent6"/>
                </a:solidFill>
                <a:latin typeface="Consolas"/>
                <a:ea typeface="Consolas"/>
                <a:cs typeface="Consolas"/>
                <a:sym typeface="Consolas"/>
              </a:rPr>
              <a:t>25</a:t>
            </a:r>
            <a:r>
              <a:rPr lang="en" sz="2400">
                <a:solidFill>
                  <a:srgbClr val="D9D9D9"/>
                </a:solidFill>
                <a:latin typeface="Consolas"/>
                <a:ea typeface="Consolas"/>
                <a:cs typeface="Consolas"/>
                <a:sym typeface="Consolas"/>
              </a:rPr>
              <a:t>, </a:t>
            </a:r>
            <a:r>
              <a:rPr lang="en" sz="2400">
                <a:solidFill>
                  <a:schemeClr val="accent6"/>
                </a:solidFill>
                <a:latin typeface="Consolas"/>
                <a:ea typeface="Consolas"/>
                <a:cs typeface="Consolas"/>
                <a:sym typeface="Consolas"/>
              </a:rPr>
              <a:t>"pikachu"</a:t>
            </a:r>
            <a:r>
              <a:rPr lang="en" sz="2400">
                <a:solidFill>
                  <a:srgbClr val="D9D9D9"/>
                </a:solidFill>
                <a:latin typeface="Consolas"/>
                <a:ea typeface="Consolas"/>
                <a:cs typeface="Consolas"/>
                <a:sym typeface="Consolas"/>
              </a:rPr>
              <a:t>, </a:t>
            </a:r>
            <a:r>
              <a:rPr lang="en" sz="2400">
                <a:solidFill>
                  <a:schemeClr val="accent6"/>
                </a:solidFill>
                <a:latin typeface="Consolas"/>
                <a:ea typeface="Consolas"/>
                <a:cs typeface="Consolas"/>
                <a:sym typeface="Consolas"/>
              </a:rPr>
              <a:t>ELECTRICO</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
        <p:nvSpPr>
          <p:cNvPr id="408" name="Google Shape;408;p44"/>
          <p:cNvSpPr txBox="1"/>
          <p:nvPr/>
        </p:nvSpPr>
        <p:spPr>
          <a:xfrm>
            <a:off x="412775" y="149675"/>
            <a:ext cx="3777000" cy="1828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5"/>
                </a:solidFill>
                <a:latin typeface="Consolas"/>
                <a:ea typeface="Consolas"/>
                <a:cs typeface="Consolas"/>
                <a:sym typeface="Consolas"/>
              </a:rPr>
              <a:t>typedef struct {</a:t>
            </a:r>
            <a:endParaRPr sz="20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2000">
                <a:solidFill>
                  <a:schemeClr val="accent5"/>
                </a:solidFill>
                <a:latin typeface="Consolas"/>
                <a:ea typeface="Consolas"/>
                <a:cs typeface="Consolas"/>
                <a:sym typeface="Consolas"/>
              </a:rPr>
              <a:t>int</a:t>
            </a:r>
            <a:r>
              <a:rPr lang="en" sz="2000">
                <a:solidFill>
                  <a:srgbClr val="D9D9D9"/>
                </a:solidFill>
                <a:latin typeface="Consolas"/>
                <a:ea typeface="Consolas"/>
                <a:cs typeface="Consolas"/>
                <a:sym typeface="Consolas"/>
              </a:rPr>
              <a:t> id;</a:t>
            </a:r>
            <a:endParaRPr sz="20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2000">
                <a:solidFill>
                  <a:schemeClr val="accent5"/>
                </a:solidFill>
                <a:latin typeface="Consolas"/>
                <a:ea typeface="Consolas"/>
                <a:cs typeface="Consolas"/>
                <a:sym typeface="Consolas"/>
              </a:rPr>
              <a:t>char</a:t>
            </a:r>
            <a:r>
              <a:rPr lang="en" sz="2000">
                <a:solidFill>
                  <a:srgbClr val="D9D9D9"/>
                </a:solidFill>
                <a:latin typeface="Consolas"/>
                <a:ea typeface="Consolas"/>
                <a:cs typeface="Consolas"/>
                <a:sym typeface="Consolas"/>
              </a:rPr>
              <a:t> nombre</a:t>
            </a:r>
            <a:r>
              <a:rPr lang="en" sz="2000">
                <a:solidFill>
                  <a:schemeClr val="accent5"/>
                </a:solidFill>
                <a:latin typeface="Consolas"/>
                <a:ea typeface="Consolas"/>
                <a:cs typeface="Consolas"/>
                <a:sym typeface="Consolas"/>
              </a:rPr>
              <a:t>[</a:t>
            </a:r>
            <a:r>
              <a:rPr lang="en" sz="2000">
                <a:solidFill>
                  <a:srgbClr val="D9D9D9"/>
                </a:solidFill>
                <a:latin typeface="Consolas"/>
                <a:ea typeface="Consolas"/>
                <a:cs typeface="Consolas"/>
                <a:sym typeface="Consolas"/>
              </a:rPr>
              <a:t>30</a:t>
            </a:r>
            <a:r>
              <a:rPr lang="en" sz="2000">
                <a:solidFill>
                  <a:schemeClr val="accent5"/>
                </a:solidFill>
                <a:latin typeface="Consolas"/>
                <a:ea typeface="Consolas"/>
                <a:cs typeface="Consolas"/>
                <a:sym typeface="Consolas"/>
              </a:rPr>
              <a:t>]</a:t>
            </a:r>
            <a:r>
              <a:rPr lang="en" sz="2000">
                <a:solidFill>
                  <a:srgbClr val="D9D9D9"/>
                </a:solidFill>
                <a:latin typeface="Consolas"/>
                <a:ea typeface="Consolas"/>
                <a:cs typeface="Consolas"/>
                <a:sym typeface="Consolas"/>
              </a:rPr>
              <a:t>;</a:t>
            </a:r>
            <a:endParaRPr sz="2000">
              <a:solidFill>
                <a:schemeClr val="lt2"/>
              </a:solidFill>
              <a:latin typeface="Consolas"/>
              <a:ea typeface="Consolas"/>
              <a:cs typeface="Consolas"/>
              <a:sym typeface="Consolas"/>
            </a:endParaRPr>
          </a:p>
          <a:p>
            <a:pPr marL="0" lvl="0" indent="457200" algn="l" rtl="0">
              <a:spcBef>
                <a:spcPts val="0"/>
              </a:spcBef>
              <a:spcAft>
                <a:spcPts val="0"/>
              </a:spcAft>
              <a:buNone/>
            </a:pPr>
            <a:r>
              <a:rPr lang="en" sz="2000">
                <a:solidFill>
                  <a:schemeClr val="lt2"/>
                </a:solidFill>
                <a:latin typeface="Consolas"/>
                <a:ea typeface="Consolas"/>
                <a:cs typeface="Consolas"/>
                <a:sym typeface="Consolas"/>
              </a:rPr>
              <a:t>tipo_pokemon_t</a:t>
            </a:r>
            <a:r>
              <a:rPr lang="en" sz="2000">
                <a:solidFill>
                  <a:srgbClr val="D9D9D9"/>
                </a:solidFill>
                <a:latin typeface="Consolas"/>
                <a:ea typeface="Consolas"/>
                <a:cs typeface="Consolas"/>
                <a:sym typeface="Consolas"/>
              </a:rPr>
              <a:t> tipo;</a:t>
            </a:r>
            <a:endParaRPr sz="2000">
              <a:solidFill>
                <a:srgbClr val="D9D9D9"/>
              </a:solidFill>
              <a:latin typeface="Consolas"/>
              <a:ea typeface="Consolas"/>
              <a:cs typeface="Consolas"/>
              <a:sym typeface="Consolas"/>
            </a:endParaRPr>
          </a:p>
          <a:p>
            <a:pPr marL="0" lvl="0" indent="0" algn="l" rtl="0">
              <a:spcBef>
                <a:spcPts val="0"/>
              </a:spcBef>
              <a:spcAft>
                <a:spcPts val="0"/>
              </a:spcAft>
              <a:buNone/>
            </a:pPr>
            <a:r>
              <a:rPr lang="en" sz="2000">
                <a:solidFill>
                  <a:schemeClr val="accent5"/>
                </a:solidFill>
                <a:latin typeface="Consolas"/>
                <a:ea typeface="Consolas"/>
                <a:cs typeface="Consolas"/>
                <a:sym typeface="Consolas"/>
              </a:rPr>
              <a:t>} </a:t>
            </a:r>
            <a:r>
              <a:rPr lang="en" sz="2000">
                <a:solidFill>
                  <a:schemeClr val="lt2"/>
                </a:solidFill>
                <a:latin typeface="Consolas"/>
                <a:ea typeface="Consolas"/>
                <a:cs typeface="Consolas"/>
                <a:sym typeface="Consolas"/>
              </a:rPr>
              <a:t>pokemon_t</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p:txBody>
      </p:sp>
      <p:sp>
        <p:nvSpPr>
          <p:cNvPr id="409" name="Google Shape;409;p44"/>
          <p:cNvSpPr/>
          <p:nvPr/>
        </p:nvSpPr>
        <p:spPr>
          <a:xfrm>
            <a:off x="1620975" y="4177100"/>
            <a:ext cx="5527800" cy="1957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txBox="1"/>
          <p:nvPr/>
        </p:nvSpPr>
        <p:spPr>
          <a:xfrm>
            <a:off x="1795550" y="3770795"/>
            <a:ext cx="11775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stack</a:t>
            </a:r>
            <a:endParaRPr sz="1800">
              <a:latin typeface="Consolas"/>
              <a:ea typeface="Consolas"/>
              <a:cs typeface="Consolas"/>
              <a:sym typeface="Consolas"/>
            </a:endParaRPr>
          </a:p>
        </p:txBody>
      </p:sp>
      <p:sp>
        <p:nvSpPr>
          <p:cNvPr id="411" name="Google Shape;411;p44"/>
          <p:cNvSpPr txBox="1"/>
          <p:nvPr/>
        </p:nvSpPr>
        <p:spPr>
          <a:xfrm>
            <a:off x="1620950" y="4541700"/>
            <a:ext cx="550500" cy="4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412" name="Google Shape;412;p44"/>
          <p:cNvSpPr txBox="1"/>
          <p:nvPr/>
        </p:nvSpPr>
        <p:spPr>
          <a:xfrm>
            <a:off x="2299725" y="45417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25</a:t>
            </a:r>
            <a:endParaRPr sz="1800">
              <a:latin typeface="Consolas"/>
              <a:ea typeface="Consolas"/>
              <a:cs typeface="Consolas"/>
              <a:sym typeface="Consolas"/>
            </a:endParaRPr>
          </a:p>
        </p:txBody>
      </p:sp>
      <p:sp>
        <p:nvSpPr>
          <p:cNvPr id="413" name="Google Shape;413;p44"/>
          <p:cNvSpPr txBox="1"/>
          <p:nvPr/>
        </p:nvSpPr>
        <p:spPr>
          <a:xfrm>
            <a:off x="3068025" y="4541700"/>
            <a:ext cx="28590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"pikachu"</a:t>
            </a:r>
            <a:endParaRPr sz="1800">
              <a:latin typeface="Consolas"/>
              <a:ea typeface="Consolas"/>
              <a:cs typeface="Consolas"/>
              <a:sym typeface="Consolas"/>
            </a:endParaRPr>
          </a:p>
        </p:txBody>
      </p:sp>
      <p:sp>
        <p:nvSpPr>
          <p:cNvPr id="414" name="Google Shape;414;p44"/>
          <p:cNvSpPr txBox="1"/>
          <p:nvPr/>
        </p:nvSpPr>
        <p:spPr>
          <a:xfrm>
            <a:off x="5927025" y="45417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ELEC</a:t>
            </a:r>
            <a:endParaRPr sz="1800">
              <a:latin typeface="Consolas"/>
              <a:ea typeface="Consolas"/>
              <a:cs typeface="Consolas"/>
              <a:sym typeface="Consolas"/>
            </a:endParaRPr>
          </a:p>
        </p:txBody>
      </p:sp>
      <p:sp>
        <p:nvSpPr>
          <p:cNvPr id="415" name="Google Shape;415;p44"/>
          <p:cNvSpPr txBox="1"/>
          <p:nvPr/>
        </p:nvSpPr>
        <p:spPr>
          <a:xfrm>
            <a:off x="412650" y="2844150"/>
            <a:ext cx="7600800" cy="6582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latin typeface="Consolas"/>
                <a:ea typeface="Consolas"/>
                <a:cs typeface="Consolas"/>
                <a:sym typeface="Consolas"/>
              </a:rPr>
              <a:t>pokemon_t</a:t>
            </a:r>
            <a:r>
              <a:rPr lang="en" sz="2400">
                <a:solidFill>
                  <a:schemeClr val="accent5"/>
                </a:solidFill>
                <a:latin typeface="Consolas"/>
                <a:ea typeface="Consolas"/>
                <a:cs typeface="Consolas"/>
                <a:sym typeface="Consolas"/>
              </a:rPr>
              <a:t> </a:t>
            </a:r>
            <a:r>
              <a:rPr lang="en" sz="2400">
                <a:solidFill>
                  <a:srgbClr val="D9D9D9"/>
                </a:solidFill>
                <a:latin typeface="Consolas"/>
                <a:ea typeface="Consolas"/>
                <a:cs typeface="Consolas"/>
                <a:sym typeface="Consolas"/>
              </a:rPr>
              <a:t>q = p;</a:t>
            </a:r>
            <a:r>
              <a:rPr lang="en" sz="2400">
                <a:solidFill>
                  <a:schemeClr val="dk2"/>
                </a:solidFill>
                <a:latin typeface="Consolas"/>
                <a:ea typeface="Consolas"/>
                <a:cs typeface="Consolas"/>
                <a:sym typeface="Consolas"/>
              </a:rPr>
              <a:t> // copia byte por byte</a:t>
            </a:r>
            <a:endParaRPr sz="2400">
              <a:solidFill>
                <a:schemeClr val="dk2"/>
              </a:solidFill>
              <a:latin typeface="Consolas"/>
              <a:ea typeface="Consolas"/>
              <a:cs typeface="Consolas"/>
              <a:sym typeface="Consolas"/>
            </a:endParaRPr>
          </a:p>
        </p:txBody>
      </p:sp>
      <p:sp>
        <p:nvSpPr>
          <p:cNvPr id="416" name="Google Shape;416;p44"/>
          <p:cNvSpPr txBox="1"/>
          <p:nvPr/>
        </p:nvSpPr>
        <p:spPr>
          <a:xfrm>
            <a:off x="2212575" y="4160700"/>
            <a:ext cx="7683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.id</a:t>
            </a:r>
            <a:endParaRPr sz="1800">
              <a:latin typeface="Consolas"/>
              <a:ea typeface="Consolas"/>
              <a:cs typeface="Consolas"/>
              <a:sym typeface="Consolas"/>
            </a:endParaRPr>
          </a:p>
        </p:txBody>
      </p:sp>
      <p:sp>
        <p:nvSpPr>
          <p:cNvPr id="417" name="Google Shape;417;p44"/>
          <p:cNvSpPr txBox="1"/>
          <p:nvPr/>
        </p:nvSpPr>
        <p:spPr>
          <a:xfrm>
            <a:off x="3092501" y="41607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.nombre</a:t>
            </a:r>
            <a:endParaRPr sz="1800">
              <a:latin typeface="Consolas"/>
              <a:ea typeface="Consolas"/>
              <a:cs typeface="Consolas"/>
              <a:sym typeface="Consolas"/>
            </a:endParaRPr>
          </a:p>
        </p:txBody>
      </p:sp>
      <p:sp>
        <p:nvSpPr>
          <p:cNvPr id="418" name="Google Shape;418;p44"/>
          <p:cNvSpPr txBox="1"/>
          <p:nvPr/>
        </p:nvSpPr>
        <p:spPr>
          <a:xfrm>
            <a:off x="5927026" y="41607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.tipo</a:t>
            </a:r>
            <a:endParaRPr sz="1800">
              <a:latin typeface="Consolas"/>
              <a:ea typeface="Consolas"/>
              <a:cs typeface="Consolas"/>
              <a:sym typeface="Consolas"/>
            </a:endParaRPr>
          </a:p>
        </p:txBody>
      </p:sp>
      <p:sp>
        <p:nvSpPr>
          <p:cNvPr id="419" name="Google Shape;419;p44"/>
          <p:cNvSpPr txBox="1"/>
          <p:nvPr/>
        </p:nvSpPr>
        <p:spPr>
          <a:xfrm>
            <a:off x="1620975" y="5456100"/>
            <a:ext cx="550500" cy="4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latin typeface="Consolas"/>
                <a:ea typeface="Consolas"/>
                <a:cs typeface="Consolas"/>
                <a:sym typeface="Consolas"/>
              </a:rPr>
              <a:t>q</a:t>
            </a:r>
            <a:endParaRPr sz="1800">
              <a:latin typeface="Consolas"/>
              <a:ea typeface="Consolas"/>
              <a:cs typeface="Consolas"/>
              <a:sym typeface="Consolas"/>
            </a:endParaRPr>
          </a:p>
        </p:txBody>
      </p:sp>
      <p:sp>
        <p:nvSpPr>
          <p:cNvPr id="420" name="Google Shape;420;p44"/>
          <p:cNvSpPr txBox="1"/>
          <p:nvPr/>
        </p:nvSpPr>
        <p:spPr>
          <a:xfrm>
            <a:off x="2299725" y="54561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25</a:t>
            </a:r>
            <a:endParaRPr sz="1800">
              <a:latin typeface="Consolas"/>
              <a:ea typeface="Consolas"/>
              <a:cs typeface="Consolas"/>
              <a:sym typeface="Consolas"/>
            </a:endParaRPr>
          </a:p>
        </p:txBody>
      </p:sp>
      <p:sp>
        <p:nvSpPr>
          <p:cNvPr id="421" name="Google Shape;421;p44"/>
          <p:cNvSpPr txBox="1"/>
          <p:nvPr/>
        </p:nvSpPr>
        <p:spPr>
          <a:xfrm>
            <a:off x="3068025" y="5456100"/>
            <a:ext cx="28590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"pikachu"</a:t>
            </a:r>
            <a:endParaRPr sz="1800">
              <a:latin typeface="Consolas"/>
              <a:ea typeface="Consolas"/>
              <a:cs typeface="Consolas"/>
              <a:sym typeface="Consolas"/>
            </a:endParaRPr>
          </a:p>
        </p:txBody>
      </p:sp>
      <p:sp>
        <p:nvSpPr>
          <p:cNvPr id="422" name="Google Shape;422;p44"/>
          <p:cNvSpPr txBox="1"/>
          <p:nvPr/>
        </p:nvSpPr>
        <p:spPr>
          <a:xfrm>
            <a:off x="5927025" y="54561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ELEC</a:t>
            </a:r>
            <a:endParaRPr sz="1800">
              <a:latin typeface="Consolas"/>
              <a:ea typeface="Consolas"/>
              <a:cs typeface="Consolas"/>
              <a:sym typeface="Consolas"/>
            </a:endParaRPr>
          </a:p>
        </p:txBody>
      </p:sp>
      <p:sp>
        <p:nvSpPr>
          <p:cNvPr id="423" name="Google Shape;423;p44"/>
          <p:cNvSpPr txBox="1"/>
          <p:nvPr/>
        </p:nvSpPr>
        <p:spPr>
          <a:xfrm>
            <a:off x="2212575" y="5075100"/>
            <a:ext cx="7683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.id</a:t>
            </a:r>
            <a:endParaRPr sz="1800">
              <a:latin typeface="Consolas"/>
              <a:ea typeface="Consolas"/>
              <a:cs typeface="Consolas"/>
              <a:sym typeface="Consolas"/>
            </a:endParaRPr>
          </a:p>
        </p:txBody>
      </p:sp>
      <p:sp>
        <p:nvSpPr>
          <p:cNvPr id="424" name="Google Shape;424;p44"/>
          <p:cNvSpPr txBox="1"/>
          <p:nvPr/>
        </p:nvSpPr>
        <p:spPr>
          <a:xfrm>
            <a:off x="3092501" y="50751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.nombre</a:t>
            </a:r>
            <a:endParaRPr sz="1800">
              <a:latin typeface="Consolas"/>
              <a:ea typeface="Consolas"/>
              <a:cs typeface="Consolas"/>
              <a:sym typeface="Consolas"/>
            </a:endParaRPr>
          </a:p>
        </p:txBody>
      </p:sp>
      <p:sp>
        <p:nvSpPr>
          <p:cNvPr id="425" name="Google Shape;425;p44"/>
          <p:cNvSpPr txBox="1"/>
          <p:nvPr/>
        </p:nvSpPr>
        <p:spPr>
          <a:xfrm>
            <a:off x="5927026" y="50751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.tipo</a:t>
            </a:r>
            <a:endParaRPr sz="1800">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000"/>
                                        <p:tgtEl>
                                          <p:spTgt spid="4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fade">
                                      <p:cBhvr>
                                        <p:cTn id="12" dur="1000"/>
                                        <p:tgtEl>
                                          <p:spTgt spid="419"/>
                                        </p:tgtEl>
                                      </p:cBhvr>
                                    </p:animEffect>
                                  </p:childTnLst>
                                </p:cTn>
                              </p:par>
                              <p:par>
                                <p:cTn id="13" presetID="10" presetClass="entr" presetSubtype="0" fill="hold" nodeType="withEffect">
                                  <p:stCondLst>
                                    <p:cond delay="0"/>
                                  </p:stCondLst>
                                  <p:childTnLst>
                                    <p:set>
                                      <p:cBhvr>
                                        <p:cTn id="14" dur="1" fill="hold">
                                          <p:stCondLst>
                                            <p:cond delay="0"/>
                                          </p:stCondLst>
                                        </p:cTn>
                                        <p:tgtEl>
                                          <p:spTgt spid="420"/>
                                        </p:tgtEl>
                                        <p:attrNameLst>
                                          <p:attrName>style.visibility</p:attrName>
                                        </p:attrNameLst>
                                      </p:cBhvr>
                                      <p:to>
                                        <p:strVal val="visible"/>
                                      </p:to>
                                    </p:set>
                                    <p:animEffect transition="in" filter="fade">
                                      <p:cBhvr>
                                        <p:cTn id="15" dur="1000"/>
                                        <p:tgtEl>
                                          <p:spTgt spid="420"/>
                                        </p:tgtEl>
                                      </p:cBhvr>
                                    </p:animEffect>
                                  </p:childTnLst>
                                </p:cTn>
                              </p:par>
                              <p:par>
                                <p:cTn id="16" presetID="10" presetClass="entr" presetSubtype="0" fill="hold" nodeType="withEffect">
                                  <p:stCondLst>
                                    <p:cond delay="0"/>
                                  </p:stCondLst>
                                  <p:childTnLst>
                                    <p:set>
                                      <p:cBhvr>
                                        <p:cTn id="17" dur="1" fill="hold">
                                          <p:stCondLst>
                                            <p:cond delay="0"/>
                                          </p:stCondLst>
                                        </p:cTn>
                                        <p:tgtEl>
                                          <p:spTgt spid="421"/>
                                        </p:tgtEl>
                                        <p:attrNameLst>
                                          <p:attrName>style.visibility</p:attrName>
                                        </p:attrNameLst>
                                      </p:cBhvr>
                                      <p:to>
                                        <p:strVal val="visible"/>
                                      </p:to>
                                    </p:set>
                                    <p:animEffect transition="in" filter="fade">
                                      <p:cBhvr>
                                        <p:cTn id="18" dur="1000"/>
                                        <p:tgtEl>
                                          <p:spTgt spid="421"/>
                                        </p:tgtEl>
                                      </p:cBhvr>
                                    </p:animEffect>
                                  </p:childTnLst>
                                </p:cTn>
                              </p:par>
                              <p:par>
                                <p:cTn id="19" presetID="10" presetClass="entr" presetSubtype="0" fill="hold" nodeType="withEffect">
                                  <p:stCondLst>
                                    <p:cond delay="0"/>
                                  </p:stCondLst>
                                  <p:childTnLst>
                                    <p:set>
                                      <p:cBhvr>
                                        <p:cTn id="20" dur="1" fill="hold">
                                          <p:stCondLst>
                                            <p:cond delay="0"/>
                                          </p:stCondLst>
                                        </p:cTn>
                                        <p:tgtEl>
                                          <p:spTgt spid="422"/>
                                        </p:tgtEl>
                                        <p:attrNameLst>
                                          <p:attrName>style.visibility</p:attrName>
                                        </p:attrNameLst>
                                      </p:cBhvr>
                                      <p:to>
                                        <p:strVal val="visible"/>
                                      </p:to>
                                    </p:set>
                                    <p:animEffect transition="in" filter="fade">
                                      <p:cBhvr>
                                        <p:cTn id="21" dur="1000"/>
                                        <p:tgtEl>
                                          <p:spTgt spid="422"/>
                                        </p:tgtEl>
                                      </p:cBhvr>
                                    </p:animEffect>
                                  </p:childTnLst>
                                </p:cTn>
                              </p:par>
                              <p:par>
                                <p:cTn id="22" presetID="10" presetClass="entr" presetSubtype="0" fill="hold" nodeType="withEffect">
                                  <p:stCondLst>
                                    <p:cond delay="0"/>
                                  </p:stCondLst>
                                  <p:childTnLst>
                                    <p:set>
                                      <p:cBhvr>
                                        <p:cTn id="23" dur="1" fill="hold">
                                          <p:stCondLst>
                                            <p:cond delay="0"/>
                                          </p:stCondLst>
                                        </p:cTn>
                                        <p:tgtEl>
                                          <p:spTgt spid="423"/>
                                        </p:tgtEl>
                                        <p:attrNameLst>
                                          <p:attrName>style.visibility</p:attrName>
                                        </p:attrNameLst>
                                      </p:cBhvr>
                                      <p:to>
                                        <p:strVal val="visible"/>
                                      </p:to>
                                    </p:set>
                                    <p:animEffect transition="in" filter="fade">
                                      <p:cBhvr>
                                        <p:cTn id="24" dur="1000"/>
                                        <p:tgtEl>
                                          <p:spTgt spid="423"/>
                                        </p:tgtEl>
                                      </p:cBhvr>
                                    </p:animEffect>
                                  </p:childTnLst>
                                </p:cTn>
                              </p:par>
                              <p:par>
                                <p:cTn id="25" presetID="10" presetClass="entr" presetSubtype="0" fill="hold" nodeType="withEffect">
                                  <p:stCondLst>
                                    <p:cond delay="0"/>
                                  </p:stCondLst>
                                  <p:childTnLst>
                                    <p:set>
                                      <p:cBhvr>
                                        <p:cTn id="26" dur="1" fill="hold">
                                          <p:stCondLst>
                                            <p:cond delay="0"/>
                                          </p:stCondLst>
                                        </p:cTn>
                                        <p:tgtEl>
                                          <p:spTgt spid="424"/>
                                        </p:tgtEl>
                                        <p:attrNameLst>
                                          <p:attrName>style.visibility</p:attrName>
                                        </p:attrNameLst>
                                      </p:cBhvr>
                                      <p:to>
                                        <p:strVal val="visible"/>
                                      </p:to>
                                    </p:set>
                                    <p:animEffect transition="in" filter="fade">
                                      <p:cBhvr>
                                        <p:cTn id="27" dur="1000"/>
                                        <p:tgtEl>
                                          <p:spTgt spid="424"/>
                                        </p:tgtEl>
                                      </p:cBhvr>
                                    </p:animEffect>
                                  </p:childTnLst>
                                </p:cTn>
                              </p:par>
                              <p:par>
                                <p:cTn id="28" presetID="10" presetClass="entr" presetSubtype="0" fill="hold" nodeType="withEffect">
                                  <p:stCondLst>
                                    <p:cond delay="0"/>
                                  </p:stCondLst>
                                  <p:childTnLst>
                                    <p:set>
                                      <p:cBhvr>
                                        <p:cTn id="29" dur="1" fill="hold">
                                          <p:stCondLst>
                                            <p:cond delay="0"/>
                                          </p:stCondLst>
                                        </p:cTn>
                                        <p:tgtEl>
                                          <p:spTgt spid="425"/>
                                        </p:tgtEl>
                                        <p:attrNameLst>
                                          <p:attrName>style.visibility</p:attrName>
                                        </p:attrNameLst>
                                      </p:cBhvr>
                                      <p:to>
                                        <p:strVal val="visible"/>
                                      </p:to>
                                    </p:set>
                                    <p:animEffect transition="in" filter="fade">
                                      <p:cBhvr>
                                        <p:cTn id="30"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5"/>
          <p:cNvSpPr txBox="1"/>
          <p:nvPr/>
        </p:nvSpPr>
        <p:spPr>
          <a:xfrm>
            <a:off x="412775" y="149675"/>
            <a:ext cx="3777000" cy="1828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5"/>
                </a:solidFill>
                <a:latin typeface="Consolas"/>
                <a:ea typeface="Consolas"/>
                <a:cs typeface="Consolas"/>
                <a:sym typeface="Consolas"/>
              </a:rPr>
              <a:t>typedef struct {</a:t>
            </a:r>
            <a:endParaRPr sz="20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2000">
                <a:solidFill>
                  <a:schemeClr val="accent5"/>
                </a:solidFill>
                <a:latin typeface="Consolas"/>
                <a:ea typeface="Consolas"/>
                <a:cs typeface="Consolas"/>
                <a:sym typeface="Consolas"/>
              </a:rPr>
              <a:t>int</a:t>
            </a:r>
            <a:r>
              <a:rPr lang="en" sz="2000">
                <a:solidFill>
                  <a:srgbClr val="D9D9D9"/>
                </a:solidFill>
                <a:latin typeface="Consolas"/>
                <a:ea typeface="Consolas"/>
                <a:cs typeface="Consolas"/>
                <a:sym typeface="Consolas"/>
              </a:rPr>
              <a:t> id;</a:t>
            </a:r>
            <a:endParaRPr sz="20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2000">
                <a:solidFill>
                  <a:schemeClr val="accent5"/>
                </a:solidFill>
                <a:latin typeface="Consolas"/>
                <a:ea typeface="Consolas"/>
                <a:cs typeface="Consolas"/>
                <a:sym typeface="Consolas"/>
              </a:rPr>
              <a:t>char</a:t>
            </a:r>
            <a:r>
              <a:rPr lang="en" sz="2000">
                <a:solidFill>
                  <a:srgbClr val="D9D9D9"/>
                </a:solidFill>
                <a:latin typeface="Consolas"/>
                <a:ea typeface="Consolas"/>
                <a:cs typeface="Consolas"/>
                <a:sym typeface="Consolas"/>
              </a:rPr>
              <a:t> nombre</a:t>
            </a:r>
            <a:r>
              <a:rPr lang="en" sz="2000">
                <a:solidFill>
                  <a:schemeClr val="accent5"/>
                </a:solidFill>
                <a:latin typeface="Consolas"/>
                <a:ea typeface="Consolas"/>
                <a:cs typeface="Consolas"/>
                <a:sym typeface="Consolas"/>
              </a:rPr>
              <a:t>[</a:t>
            </a:r>
            <a:r>
              <a:rPr lang="en" sz="2000">
                <a:solidFill>
                  <a:srgbClr val="D9D9D9"/>
                </a:solidFill>
                <a:latin typeface="Consolas"/>
                <a:ea typeface="Consolas"/>
                <a:cs typeface="Consolas"/>
                <a:sym typeface="Consolas"/>
              </a:rPr>
              <a:t>30</a:t>
            </a:r>
            <a:r>
              <a:rPr lang="en" sz="2000">
                <a:solidFill>
                  <a:schemeClr val="accent5"/>
                </a:solidFill>
                <a:latin typeface="Consolas"/>
                <a:ea typeface="Consolas"/>
                <a:cs typeface="Consolas"/>
                <a:sym typeface="Consolas"/>
              </a:rPr>
              <a:t>]</a:t>
            </a:r>
            <a:r>
              <a:rPr lang="en" sz="2000">
                <a:solidFill>
                  <a:srgbClr val="D9D9D9"/>
                </a:solidFill>
                <a:latin typeface="Consolas"/>
                <a:ea typeface="Consolas"/>
                <a:cs typeface="Consolas"/>
                <a:sym typeface="Consolas"/>
              </a:rPr>
              <a:t>;</a:t>
            </a:r>
            <a:endParaRPr sz="2000">
              <a:solidFill>
                <a:schemeClr val="lt2"/>
              </a:solidFill>
              <a:latin typeface="Consolas"/>
              <a:ea typeface="Consolas"/>
              <a:cs typeface="Consolas"/>
              <a:sym typeface="Consolas"/>
            </a:endParaRPr>
          </a:p>
          <a:p>
            <a:pPr marL="0" lvl="0" indent="457200" algn="l" rtl="0">
              <a:spcBef>
                <a:spcPts val="0"/>
              </a:spcBef>
              <a:spcAft>
                <a:spcPts val="0"/>
              </a:spcAft>
              <a:buNone/>
            </a:pPr>
            <a:r>
              <a:rPr lang="en" sz="2000">
                <a:solidFill>
                  <a:schemeClr val="lt2"/>
                </a:solidFill>
                <a:latin typeface="Consolas"/>
                <a:ea typeface="Consolas"/>
                <a:cs typeface="Consolas"/>
                <a:sym typeface="Consolas"/>
              </a:rPr>
              <a:t>tipo_pokemon_t</a:t>
            </a:r>
            <a:r>
              <a:rPr lang="en" sz="2000">
                <a:solidFill>
                  <a:srgbClr val="D9D9D9"/>
                </a:solidFill>
                <a:latin typeface="Consolas"/>
                <a:ea typeface="Consolas"/>
                <a:cs typeface="Consolas"/>
                <a:sym typeface="Consolas"/>
              </a:rPr>
              <a:t> tipo;</a:t>
            </a:r>
            <a:endParaRPr sz="2000">
              <a:solidFill>
                <a:srgbClr val="D9D9D9"/>
              </a:solidFill>
              <a:latin typeface="Consolas"/>
              <a:ea typeface="Consolas"/>
              <a:cs typeface="Consolas"/>
              <a:sym typeface="Consolas"/>
            </a:endParaRPr>
          </a:p>
          <a:p>
            <a:pPr marL="0" lvl="0" indent="0" algn="l" rtl="0">
              <a:spcBef>
                <a:spcPts val="0"/>
              </a:spcBef>
              <a:spcAft>
                <a:spcPts val="0"/>
              </a:spcAft>
              <a:buNone/>
            </a:pPr>
            <a:r>
              <a:rPr lang="en" sz="2000">
                <a:solidFill>
                  <a:schemeClr val="accent5"/>
                </a:solidFill>
                <a:latin typeface="Consolas"/>
                <a:ea typeface="Consolas"/>
                <a:cs typeface="Consolas"/>
                <a:sym typeface="Consolas"/>
              </a:rPr>
              <a:t>} </a:t>
            </a:r>
            <a:r>
              <a:rPr lang="en" sz="2000">
                <a:solidFill>
                  <a:schemeClr val="lt2"/>
                </a:solidFill>
                <a:latin typeface="Consolas"/>
                <a:ea typeface="Consolas"/>
                <a:cs typeface="Consolas"/>
                <a:sym typeface="Consolas"/>
              </a:rPr>
              <a:t>pokemon_t</a:t>
            </a:r>
            <a:r>
              <a:rPr lang="en" sz="2000">
                <a:solidFill>
                  <a:srgbClr val="D9D9D9"/>
                </a:solidFill>
                <a:latin typeface="Consolas"/>
                <a:ea typeface="Consolas"/>
                <a:cs typeface="Consolas"/>
                <a:sym typeface="Consolas"/>
              </a:rPr>
              <a:t>;</a:t>
            </a:r>
            <a:endParaRPr sz="2000">
              <a:solidFill>
                <a:srgbClr val="D9D9D9"/>
              </a:solidFill>
              <a:latin typeface="Consolas"/>
              <a:ea typeface="Consolas"/>
              <a:cs typeface="Consolas"/>
              <a:sym typeface="Consolas"/>
            </a:endParaRPr>
          </a:p>
        </p:txBody>
      </p:sp>
      <p:sp>
        <p:nvSpPr>
          <p:cNvPr id="431" name="Google Shape;431;p45"/>
          <p:cNvSpPr txBox="1"/>
          <p:nvPr/>
        </p:nvSpPr>
        <p:spPr>
          <a:xfrm>
            <a:off x="412650" y="2844150"/>
            <a:ext cx="7600800" cy="2839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4"/>
                </a:solidFill>
                <a:latin typeface="Consolas"/>
                <a:ea typeface="Consolas"/>
                <a:cs typeface="Consolas"/>
                <a:sym typeface="Consolas"/>
              </a:rPr>
              <a:t>... f(</a:t>
            </a:r>
            <a:r>
              <a:rPr lang="en" sz="2400">
                <a:solidFill>
                  <a:schemeClr val="lt2"/>
                </a:solidFill>
                <a:latin typeface="Consolas"/>
                <a:ea typeface="Consolas"/>
                <a:cs typeface="Consolas"/>
                <a:sym typeface="Consolas"/>
              </a:rPr>
              <a:t>pokemon_t</a:t>
            </a:r>
            <a:r>
              <a:rPr lang="en" sz="2400">
                <a:solidFill>
                  <a:schemeClr val="accent4"/>
                </a:solidFill>
                <a:latin typeface="Consolas"/>
                <a:ea typeface="Consolas"/>
                <a:cs typeface="Consolas"/>
                <a:sym typeface="Consolas"/>
              </a:rPr>
              <a:t> p) {</a:t>
            </a:r>
            <a:endParaRPr sz="2400">
              <a:solidFill>
                <a:schemeClr val="accent4"/>
              </a:solidFill>
              <a:latin typeface="Consolas"/>
              <a:ea typeface="Consolas"/>
              <a:cs typeface="Consolas"/>
              <a:sym typeface="Consolas"/>
            </a:endParaRPr>
          </a:p>
          <a:p>
            <a:pPr marL="0" lvl="0" indent="0" algn="l" rtl="0">
              <a:spcBef>
                <a:spcPts val="0"/>
              </a:spcBef>
              <a:spcAft>
                <a:spcPts val="0"/>
              </a:spcAft>
              <a:buNone/>
            </a:pPr>
            <a:r>
              <a:rPr lang="en" sz="2400">
                <a:solidFill>
                  <a:schemeClr val="accent4"/>
                </a:solidFill>
                <a:latin typeface="Consolas"/>
                <a:ea typeface="Consolas"/>
                <a:cs typeface="Consolas"/>
                <a:sym typeface="Consolas"/>
              </a:rPr>
              <a:t>    ...</a:t>
            </a:r>
            <a:endParaRPr sz="2400">
              <a:solidFill>
                <a:schemeClr val="accent4"/>
              </a:solidFill>
              <a:latin typeface="Consolas"/>
              <a:ea typeface="Consolas"/>
              <a:cs typeface="Consolas"/>
              <a:sym typeface="Consolas"/>
            </a:endParaRPr>
          </a:p>
          <a:p>
            <a:pPr marL="0" lvl="0" indent="0" algn="l" rtl="0">
              <a:spcBef>
                <a:spcPts val="0"/>
              </a:spcBef>
              <a:spcAft>
                <a:spcPts val="0"/>
              </a:spcAft>
              <a:buNone/>
            </a:pPr>
            <a:r>
              <a:rPr lang="en" sz="2400">
                <a:solidFill>
                  <a:schemeClr val="accent4"/>
                </a:solidFill>
                <a:latin typeface="Consolas"/>
                <a:ea typeface="Consolas"/>
                <a:cs typeface="Consolas"/>
                <a:sym typeface="Consolas"/>
              </a:rPr>
              <a:t>}</a:t>
            </a:r>
            <a:endParaRPr sz="2400">
              <a:solidFill>
                <a:schemeClr val="accent4"/>
              </a:solidFill>
              <a:latin typeface="Consolas"/>
              <a:ea typeface="Consolas"/>
              <a:cs typeface="Consolas"/>
              <a:sym typeface="Consolas"/>
            </a:endParaRPr>
          </a:p>
          <a:p>
            <a:pPr marL="0" lvl="0" indent="0" algn="l" rtl="0">
              <a:spcBef>
                <a:spcPts val="0"/>
              </a:spcBef>
              <a:spcAft>
                <a:spcPts val="0"/>
              </a:spcAft>
              <a:buNone/>
            </a:pPr>
            <a:endParaRPr sz="2400">
              <a:solidFill>
                <a:schemeClr val="accent4"/>
              </a:solidFill>
              <a:latin typeface="Consolas"/>
              <a:ea typeface="Consolas"/>
              <a:cs typeface="Consolas"/>
              <a:sym typeface="Consolas"/>
            </a:endParaRPr>
          </a:p>
          <a:p>
            <a:pPr marL="0" lvl="0" indent="0" algn="l" rtl="0">
              <a:spcBef>
                <a:spcPts val="0"/>
              </a:spcBef>
              <a:spcAft>
                <a:spcPts val="0"/>
              </a:spcAft>
              <a:buNone/>
            </a:pPr>
            <a:r>
              <a:rPr lang="en" sz="2400">
                <a:solidFill>
                  <a:schemeClr val="lt2"/>
                </a:solidFill>
                <a:latin typeface="Consolas"/>
                <a:ea typeface="Consolas"/>
                <a:cs typeface="Consolas"/>
                <a:sym typeface="Consolas"/>
              </a:rPr>
              <a:t>pokemon_t</a:t>
            </a:r>
            <a:r>
              <a:rPr lang="en" sz="2400">
                <a:solidFill>
                  <a:schemeClr val="accent4"/>
                </a:solidFill>
                <a:latin typeface="Consolas"/>
                <a:ea typeface="Consolas"/>
                <a:cs typeface="Consolas"/>
                <a:sym typeface="Consolas"/>
              </a:rPr>
              <a:t> g(...) {</a:t>
            </a:r>
            <a:endParaRPr sz="2400">
              <a:solidFill>
                <a:schemeClr val="accent4"/>
              </a:solidFill>
              <a:latin typeface="Consolas"/>
              <a:ea typeface="Consolas"/>
              <a:cs typeface="Consolas"/>
              <a:sym typeface="Consolas"/>
            </a:endParaRPr>
          </a:p>
          <a:p>
            <a:pPr marL="0" lvl="0" indent="0" algn="l" rtl="0">
              <a:spcBef>
                <a:spcPts val="0"/>
              </a:spcBef>
              <a:spcAft>
                <a:spcPts val="0"/>
              </a:spcAft>
              <a:buNone/>
            </a:pPr>
            <a:r>
              <a:rPr lang="en" sz="2400">
                <a:solidFill>
                  <a:schemeClr val="accent4"/>
                </a:solidFill>
                <a:latin typeface="Consolas"/>
                <a:ea typeface="Consolas"/>
                <a:cs typeface="Consolas"/>
                <a:sym typeface="Consolas"/>
              </a:rPr>
              <a:t>    ...</a:t>
            </a:r>
            <a:endParaRPr sz="2400">
              <a:solidFill>
                <a:schemeClr val="accent4"/>
              </a:solidFill>
              <a:latin typeface="Consolas"/>
              <a:ea typeface="Consolas"/>
              <a:cs typeface="Consolas"/>
              <a:sym typeface="Consolas"/>
            </a:endParaRPr>
          </a:p>
          <a:p>
            <a:pPr marL="0" lvl="0" indent="0" algn="l" rtl="0">
              <a:spcBef>
                <a:spcPts val="0"/>
              </a:spcBef>
              <a:spcAft>
                <a:spcPts val="0"/>
              </a:spcAft>
              <a:buNone/>
            </a:pPr>
            <a:r>
              <a:rPr lang="en" sz="2400">
                <a:solidFill>
                  <a:schemeClr val="accent4"/>
                </a:solidFill>
                <a:latin typeface="Consolas"/>
                <a:ea typeface="Consolas"/>
                <a:cs typeface="Consolas"/>
                <a:sym typeface="Consolas"/>
              </a:rPr>
              <a:t>}</a:t>
            </a:r>
            <a:endParaRPr sz="2400">
              <a:solidFill>
                <a:schemeClr val="accent4"/>
              </a:solidFill>
              <a:latin typeface="Consolas"/>
              <a:ea typeface="Consolas"/>
              <a:cs typeface="Consolas"/>
              <a:sym typeface="Consolas"/>
            </a:endParaRPr>
          </a:p>
        </p:txBody>
      </p:sp>
      <p:grpSp>
        <p:nvGrpSpPr>
          <p:cNvPr id="432" name="Google Shape;432;p45"/>
          <p:cNvGrpSpPr/>
          <p:nvPr/>
        </p:nvGrpSpPr>
        <p:grpSpPr>
          <a:xfrm>
            <a:off x="4259850" y="3939163"/>
            <a:ext cx="427500" cy="427500"/>
            <a:chOff x="1052550" y="616725"/>
            <a:chExt cx="427500" cy="427500"/>
          </a:xfrm>
        </p:grpSpPr>
        <p:sp>
          <p:nvSpPr>
            <p:cNvPr id="433" name="Google Shape;433;p45"/>
            <p:cNvSpPr/>
            <p:nvPr/>
          </p:nvSpPr>
          <p:spPr>
            <a:xfrm>
              <a:off x="1052550" y="616725"/>
              <a:ext cx="427500" cy="427500"/>
            </a:xfrm>
            <a:prstGeom prst="ellipse">
              <a:avLst/>
            </a:prstGeom>
            <a:solidFill>
              <a:srgbClr val="4BA17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 name="Google Shape;434;p45"/>
            <p:cNvSpPr txBox="1"/>
            <p:nvPr/>
          </p:nvSpPr>
          <p:spPr>
            <a:xfrm>
              <a:off x="1096793" y="704994"/>
              <a:ext cx="339000" cy="28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a:solidFill>
                    <a:srgbClr val="FFFFFF"/>
                  </a:solidFill>
                  <a:latin typeface="Proxima Nova"/>
                  <a:ea typeface="Proxima Nova"/>
                  <a:cs typeface="Proxima Nova"/>
                  <a:sym typeface="Proxima Nova"/>
                </a:rPr>
                <a:t>✓</a:t>
              </a:r>
              <a:endParaRPr sz="2400" b="1">
                <a:solidFill>
                  <a:srgbClr val="FFFFFF"/>
                </a:solidFill>
                <a:latin typeface="Proxima Nova"/>
                <a:ea typeface="Proxima Nova"/>
                <a:cs typeface="Proxima Nova"/>
                <a:sym typeface="Proxima Nova"/>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6"/>
          <p:cNvSpPr/>
          <p:nvPr/>
        </p:nvSpPr>
        <p:spPr>
          <a:xfrm>
            <a:off x="412775" y="4842000"/>
            <a:ext cx="7617000" cy="1957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txBox="1"/>
          <p:nvPr/>
        </p:nvSpPr>
        <p:spPr>
          <a:xfrm>
            <a:off x="495909" y="4889503"/>
            <a:ext cx="7482000" cy="913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main</a:t>
            </a:r>
            <a:endParaRPr sz="1800">
              <a:latin typeface="Consolas"/>
              <a:ea typeface="Consolas"/>
              <a:cs typeface="Consolas"/>
              <a:sym typeface="Consolas"/>
            </a:endParaRPr>
          </a:p>
        </p:txBody>
      </p:sp>
      <p:sp>
        <p:nvSpPr>
          <p:cNvPr id="441" name="Google Shape;441;p46"/>
          <p:cNvSpPr txBox="1"/>
          <p:nvPr/>
        </p:nvSpPr>
        <p:spPr>
          <a:xfrm>
            <a:off x="495909" y="5880103"/>
            <a:ext cx="7482000" cy="913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mostrar_pokemon</a:t>
            </a:r>
            <a:endParaRPr sz="1800">
              <a:latin typeface="Consolas"/>
              <a:ea typeface="Consolas"/>
              <a:cs typeface="Consolas"/>
              <a:sym typeface="Consolas"/>
            </a:endParaRPr>
          </a:p>
        </p:txBody>
      </p:sp>
      <p:sp>
        <p:nvSpPr>
          <p:cNvPr id="442" name="Google Shape;442;p46"/>
          <p:cNvSpPr txBox="1"/>
          <p:nvPr/>
        </p:nvSpPr>
        <p:spPr>
          <a:xfrm>
            <a:off x="412650" y="2925507"/>
            <a:ext cx="6861000" cy="1568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int</a:t>
            </a:r>
            <a:r>
              <a:rPr lang="en" sz="1800">
                <a:solidFill>
                  <a:srgbClr val="D9D9D9"/>
                </a:solidFill>
                <a:latin typeface="Consolas"/>
                <a:ea typeface="Consolas"/>
                <a:cs typeface="Consolas"/>
                <a:sym typeface="Consolas"/>
              </a:rPr>
              <a:t> main() {</a:t>
            </a:r>
            <a:endParaRPr sz="1800">
              <a:solidFill>
                <a:schemeClr val="lt2"/>
              </a:solidFill>
              <a:latin typeface="Consolas"/>
              <a:ea typeface="Consolas"/>
              <a:cs typeface="Consolas"/>
              <a:sym typeface="Consolas"/>
            </a:endParaRPr>
          </a:p>
          <a:p>
            <a:pPr marL="0" lvl="0" indent="457200" algn="l" rtl="0">
              <a:spcBef>
                <a:spcPts val="0"/>
              </a:spcBef>
              <a:spcAft>
                <a:spcPts val="0"/>
              </a:spcAft>
              <a:buNone/>
            </a:pPr>
            <a:r>
              <a:rPr lang="en" sz="1800">
                <a:solidFill>
                  <a:schemeClr val="lt2"/>
                </a:solidFill>
                <a:latin typeface="Consolas"/>
                <a:ea typeface="Consolas"/>
                <a:cs typeface="Consolas"/>
                <a:sym typeface="Consolas"/>
              </a:rPr>
              <a:t>pokemon_t</a:t>
            </a:r>
            <a:r>
              <a:rPr lang="en" sz="1800">
                <a:solidFill>
                  <a:schemeClr val="accent5"/>
                </a:solidFill>
                <a:latin typeface="Consolas"/>
                <a:ea typeface="Consolas"/>
                <a:cs typeface="Consolas"/>
                <a:sym typeface="Consolas"/>
              </a:rPr>
              <a:t> </a:t>
            </a:r>
            <a:r>
              <a:rPr lang="en" sz="1800">
                <a:solidFill>
                  <a:srgbClr val="D9D9D9"/>
                </a:solidFill>
                <a:latin typeface="Consolas"/>
                <a:ea typeface="Consolas"/>
                <a:cs typeface="Consolas"/>
                <a:sym typeface="Consolas"/>
              </a:rPr>
              <a:t>p = {</a:t>
            </a:r>
            <a:r>
              <a:rPr lang="en" sz="1800">
                <a:solidFill>
                  <a:schemeClr val="accent6"/>
                </a:solidFill>
                <a:latin typeface="Consolas"/>
                <a:ea typeface="Consolas"/>
                <a:cs typeface="Consolas"/>
                <a:sym typeface="Consolas"/>
              </a:rPr>
              <a:t>25</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"pikachu"</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ELECTRICO</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rgbClr val="D9D9D9"/>
                </a:solidFill>
                <a:latin typeface="Consolas"/>
                <a:ea typeface="Consolas"/>
                <a:cs typeface="Consolas"/>
                <a:sym typeface="Consolas"/>
              </a:rPr>
              <a:t>mostrar_pokemon(p);</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chemeClr val="accent5"/>
                </a:solidFill>
                <a:latin typeface="Consolas"/>
                <a:ea typeface="Consolas"/>
                <a:cs typeface="Consolas"/>
                <a:sym typeface="Consolas"/>
              </a:rPr>
              <a:t>return</a:t>
            </a:r>
            <a:r>
              <a:rPr lang="en" sz="1800">
                <a:solidFill>
                  <a:srgbClr val="D9D9D9"/>
                </a:solidFill>
                <a:latin typeface="Consolas"/>
                <a:ea typeface="Consolas"/>
                <a:cs typeface="Consolas"/>
                <a:sym typeface="Consolas"/>
              </a:rPr>
              <a:t> 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443" name="Google Shape;443;p46"/>
          <p:cNvSpPr txBox="1"/>
          <p:nvPr/>
        </p:nvSpPr>
        <p:spPr>
          <a:xfrm>
            <a:off x="412775" y="42400"/>
            <a:ext cx="3777000" cy="1596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typedef struct {</a:t>
            </a:r>
            <a:endParaRPr sz="18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1800">
                <a:solidFill>
                  <a:schemeClr val="accent5"/>
                </a:solidFill>
                <a:latin typeface="Consolas"/>
                <a:ea typeface="Consolas"/>
                <a:cs typeface="Consolas"/>
                <a:sym typeface="Consolas"/>
              </a:rPr>
              <a:t>int</a:t>
            </a:r>
            <a:r>
              <a:rPr lang="en" sz="1800">
                <a:solidFill>
                  <a:srgbClr val="D9D9D9"/>
                </a:solidFill>
                <a:latin typeface="Consolas"/>
                <a:ea typeface="Consolas"/>
                <a:cs typeface="Consolas"/>
                <a:sym typeface="Consolas"/>
              </a:rPr>
              <a:t> id;</a:t>
            </a:r>
            <a:endParaRPr sz="18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1800">
                <a:solidFill>
                  <a:schemeClr val="accent5"/>
                </a:solidFill>
                <a:latin typeface="Consolas"/>
                <a:ea typeface="Consolas"/>
                <a:cs typeface="Consolas"/>
                <a:sym typeface="Consolas"/>
              </a:rPr>
              <a:t>char</a:t>
            </a:r>
            <a:r>
              <a:rPr lang="en" sz="1800">
                <a:solidFill>
                  <a:srgbClr val="D9D9D9"/>
                </a:solidFill>
                <a:latin typeface="Consolas"/>
                <a:ea typeface="Consolas"/>
                <a:cs typeface="Consolas"/>
                <a:sym typeface="Consolas"/>
              </a:rPr>
              <a:t> nombre</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30</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a:t>
            </a:r>
            <a:endParaRPr sz="1800">
              <a:solidFill>
                <a:schemeClr val="lt2"/>
              </a:solidFill>
              <a:latin typeface="Consolas"/>
              <a:ea typeface="Consolas"/>
              <a:cs typeface="Consolas"/>
              <a:sym typeface="Consolas"/>
            </a:endParaRPr>
          </a:p>
          <a:p>
            <a:pPr marL="0" lvl="0" indent="457200" algn="l" rtl="0">
              <a:spcBef>
                <a:spcPts val="0"/>
              </a:spcBef>
              <a:spcAft>
                <a:spcPts val="0"/>
              </a:spcAft>
              <a:buNone/>
            </a:pPr>
            <a:r>
              <a:rPr lang="en" sz="1800">
                <a:solidFill>
                  <a:schemeClr val="lt2"/>
                </a:solidFill>
                <a:latin typeface="Consolas"/>
                <a:ea typeface="Consolas"/>
                <a:cs typeface="Consolas"/>
                <a:sym typeface="Consolas"/>
              </a:rPr>
              <a:t>tipo_pokemon_t</a:t>
            </a:r>
            <a:r>
              <a:rPr lang="en" sz="1800">
                <a:solidFill>
                  <a:srgbClr val="D9D9D9"/>
                </a:solidFill>
                <a:latin typeface="Consolas"/>
                <a:ea typeface="Consolas"/>
                <a:cs typeface="Consolas"/>
                <a:sym typeface="Consolas"/>
              </a:rPr>
              <a:t> tipo;</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chemeClr val="accent5"/>
                </a:solidFill>
                <a:latin typeface="Consolas"/>
                <a:ea typeface="Consolas"/>
                <a:cs typeface="Consolas"/>
                <a:sym typeface="Consolas"/>
              </a:rPr>
              <a:t>} </a:t>
            </a:r>
            <a:r>
              <a:rPr lang="en" sz="1800">
                <a:solidFill>
                  <a:schemeClr val="lt2"/>
                </a:solidFill>
                <a:latin typeface="Consolas"/>
                <a:ea typeface="Consolas"/>
                <a:cs typeface="Consolas"/>
                <a:sym typeface="Consolas"/>
              </a:rPr>
              <a:t>pokemon_t</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444" name="Google Shape;444;p46"/>
          <p:cNvSpPr txBox="1"/>
          <p:nvPr/>
        </p:nvSpPr>
        <p:spPr>
          <a:xfrm>
            <a:off x="412650" y="4435695"/>
            <a:ext cx="11775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stack</a:t>
            </a:r>
            <a:endParaRPr sz="1800">
              <a:latin typeface="Consolas"/>
              <a:ea typeface="Consolas"/>
              <a:cs typeface="Consolas"/>
              <a:sym typeface="Consolas"/>
            </a:endParaRPr>
          </a:p>
        </p:txBody>
      </p:sp>
      <p:sp>
        <p:nvSpPr>
          <p:cNvPr id="445" name="Google Shape;445;p46"/>
          <p:cNvSpPr txBox="1"/>
          <p:nvPr/>
        </p:nvSpPr>
        <p:spPr>
          <a:xfrm>
            <a:off x="2502100" y="5206600"/>
            <a:ext cx="550500" cy="4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446" name="Google Shape;446;p46"/>
          <p:cNvSpPr txBox="1"/>
          <p:nvPr/>
        </p:nvSpPr>
        <p:spPr>
          <a:xfrm>
            <a:off x="3180875" y="52066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25</a:t>
            </a:r>
            <a:endParaRPr sz="1800">
              <a:latin typeface="Consolas"/>
              <a:ea typeface="Consolas"/>
              <a:cs typeface="Consolas"/>
              <a:sym typeface="Consolas"/>
            </a:endParaRPr>
          </a:p>
        </p:txBody>
      </p:sp>
      <p:sp>
        <p:nvSpPr>
          <p:cNvPr id="447" name="Google Shape;447;p46"/>
          <p:cNvSpPr txBox="1"/>
          <p:nvPr/>
        </p:nvSpPr>
        <p:spPr>
          <a:xfrm>
            <a:off x="3949175" y="5206600"/>
            <a:ext cx="28590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"pikachu"</a:t>
            </a:r>
            <a:endParaRPr sz="1800">
              <a:latin typeface="Consolas"/>
              <a:ea typeface="Consolas"/>
              <a:cs typeface="Consolas"/>
              <a:sym typeface="Consolas"/>
            </a:endParaRPr>
          </a:p>
        </p:txBody>
      </p:sp>
      <p:sp>
        <p:nvSpPr>
          <p:cNvPr id="448" name="Google Shape;448;p46"/>
          <p:cNvSpPr txBox="1"/>
          <p:nvPr/>
        </p:nvSpPr>
        <p:spPr>
          <a:xfrm>
            <a:off x="6808175" y="52066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ELEC</a:t>
            </a:r>
            <a:endParaRPr sz="1800">
              <a:latin typeface="Consolas"/>
              <a:ea typeface="Consolas"/>
              <a:cs typeface="Consolas"/>
              <a:sym typeface="Consolas"/>
            </a:endParaRPr>
          </a:p>
        </p:txBody>
      </p:sp>
      <p:sp>
        <p:nvSpPr>
          <p:cNvPr id="449" name="Google Shape;449;p46"/>
          <p:cNvSpPr txBox="1"/>
          <p:nvPr/>
        </p:nvSpPr>
        <p:spPr>
          <a:xfrm>
            <a:off x="3093725" y="4825600"/>
            <a:ext cx="7683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.id</a:t>
            </a:r>
            <a:endParaRPr sz="1800">
              <a:latin typeface="Consolas"/>
              <a:ea typeface="Consolas"/>
              <a:cs typeface="Consolas"/>
              <a:sym typeface="Consolas"/>
            </a:endParaRPr>
          </a:p>
        </p:txBody>
      </p:sp>
      <p:sp>
        <p:nvSpPr>
          <p:cNvPr id="450" name="Google Shape;450;p46"/>
          <p:cNvSpPr txBox="1"/>
          <p:nvPr/>
        </p:nvSpPr>
        <p:spPr>
          <a:xfrm>
            <a:off x="3973651" y="48256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.nombre</a:t>
            </a:r>
            <a:endParaRPr sz="1800">
              <a:latin typeface="Consolas"/>
              <a:ea typeface="Consolas"/>
              <a:cs typeface="Consolas"/>
              <a:sym typeface="Consolas"/>
            </a:endParaRPr>
          </a:p>
        </p:txBody>
      </p:sp>
      <p:sp>
        <p:nvSpPr>
          <p:cNvPr id="451" name="Google Shape;451;p46"/>
          <p:cNvSpPr txBox="1"/>
          <p:nvPr/>
        </p:nvSpPr>
        <p:spPr>
          <a:xfrm>
            <a:off x="6808176" y="48256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.tipo</a:t>
            </a:r>
            <a:endParaRPr sz="1800">
              <a:latin typeface="Consolas"/>
              <a:ea typeface="Consolas"/>
              <a:cs typeface="Consolas"/>
              <a:sym typeface="Consolas"/>
            </a:endParaRPr>
          </a:p>
        </p:txBody>
      </p:sp>
      <p:sp>
        <p:nvSpPr>
          <p:cNvPr id="452" name="Google Shape;452;p46"/>
          <p:cNvSpPr txBox="1"/>
          <p:nvPr/>
        </p:nvSpPr>
        <p:spPr>
          <a:xfrm>
            <a:off x="2502125" y="6205513"/>
            <a:ext cx="550500" cy="4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453" name="Google Shape;453;p46"/>
          <p:cNvSpPr txBox="1"/>
          <p:nvPr/>
        </p:nvSpPr>
        <p:spPr>
          <a:xfrm>
            <a:off x="3180875" y="6205513"/>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25</a:t>
            </a:r>
            <a:endParaRPr sz="1800">
              <a:latin typeface="Consolas"/>
              <a:ea typeface="Consolas"/>
              <a:cs typeface="Consolas"/>
              <a:sym typeface="Consolas"/>
            </a:endParaRPr>
          </a:p>
        </p:txBody>
      </p:sp>
      <p:sp>
        <p:nvSpPr>
          <p:cNvPr id="454" name="Google Shape;454;p46"/>
          <p:cNvSpPr txBox="1"/>
          <p:nvPr/>
        </p:nvSpPr>
        <p:spPr>
          <a:xfrm>
            <a:off x="3949175" y="6205513"/>
            <a:ext cx="28590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"pikachu"</a:t>
            </a:r>
            <a:endParaRPr sz="1800">
              <a:latin typeface="Consolas"/>
              <a:ea typeface="Consolas"/>
              <a:cs typeface="Consolas"/>
              <a:sym typeface="Consolas"/>
            </a:endParaRPr>
          </a:p>
        </p:txBody>
      </p:sp>
      <p:sp>
        <p:nvSpPr>
          <p:cNvPr id="455" name="Google Shape;455;p46"/>
          <p:cNvSpPr txBox="1"/>
          <p:nvPr/>
        </p:nvSpPr>
        <p:spPr>
          <a:xfrm>
            <a:off x="6808175" y="6205513"/>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ELEC</a:t>
            </a:r>
            <a:endParaRPr sz="1800">
              <a:latin typeface="Consolas"/>
              <a:ea typeface="Consolas"/>
              <a:cs typeface="Consolas"/>
              <a:sym typeface="Consolas"/>
            </a:endParaRPr>
          </a:p>
        </p:txBody>
      </p:sp>
      <p:sp>
        <p:nvSpPr>
          <p:cNvPr id="456" name="Google Shape;456;p46"/>
          <p:cNvSpPr txBox="1"/>
          <p:nvPr/>
        </p:nvSpPr>
        <p:spPr>
          <a:xfrm>
            <a:off x="3093725" y="5824513"/>
            <a:ext cx="7683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.id</a:t>
            </a:r>
            <a:endParaRPr sz="1800">
              <a:latin typeface="Consolas"/>
              <a:ea typeface="Consolas"/>
              <a:cs typeface="Consolas"/>
              <a:sym typeface="Consolas"/>
            </a:endParaRPr>
          </a:p>
        </p:txBody>
      </p:sp>
      <p:sp>
        <p:nvSpPr>
          <p:cNvPr id="457" name="Google Shape;457;p46"/>
          <p:cNvSpPr txBox="1"/>
          <p:nvPr/>
        </p:nvSpPr>
        <p:spPr>
          <a:xfrm>
            <a:off x="3973651" y="5824513"/>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.nombre</a:t>
            </a:r>
            <a:endParaRPr sz="1800">
              <a:latin typeface="Consolas"/>
              <a:ea typeface="Consolas"/>
              <a:cs typeface="Consolas"/>
              <a:sym typeface="Consolas"/>
            </a:endParaRPr>
          </a:p>
        </p:txBody>
      </p:sp>
      <p:sp>
        <p:nvSpPr>
          <p:cNvPr id="458" name="Google Shape;458;p46"/>
          <p:cNvSpPr txBox="1"/>
          <p:nvPr/>
        </p:nvSpPr>
        <p:spPr>
          <a:xfrm>
            <a:off x="6808176" y="5824513"/>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.tipo</a:t>
            </a:r>
            <a:endParaRPr sz="1800">
              <a:latin typeface="Consolas"/>
              <a:ea typeface="Consolas"/>
              <a:cs typeface="Consolas"/>
              <a:sym typeface="Consolas"/>
            </a:endParaRPr>
          </a:p>
        </p:txBody>
      </p:sp>
      <p:sp>
        <p:nvSpPr>
          <p:cNvPr id="459" name="Google Shape;459;p46"/>
          <p:cNvSpPr txBox="1"/>
          <p:nvPr/>
        </p:nvSpPr>
        <p:spPr>
          <a:xfrm>
            <a:off x="412650" y="1700100"/>
            <a:ext cx="6777900" cy="1163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void</a:t>
            </a:r>
            <a:r>
              <a:rPr lang="en" sz="1800">
                <a:solidFill>
                  <a:srgbClr val="D9D9D9"/>
                </a:solidFill>
                <a:latin typeface="Consolas"/>
                <a:ea typeface="Consolas"/>
                <a:cs typeface="Consolas"/>
                <a:sym typeface="Consolas"/>
              </a:rPr>
              <a:t> mostrar_pokemon(</a:t>
            </a:r>
            <a:r>
              <a:rPr lang="en" sz="1800">
                <a:solidFill>
                  <a:schemeClr val="lt2"/>
                </a:solidFill>
                <a:latin typeface="Consolas"/>
                <a:ea typeface="Consolas"/>
                <a:cs typeface="Consolas"/>
                <a:sym typeface="Consolas"/>
              </a:rPr>
              <a:t>pokemon_t</a:t>
            </a:r>
            <a:r>
              <a:rPr lang="en" sz="1800">
                <a:solidFill>
                  <a:srgbClr val="D9D9D9"/>
                </a:solidFill>
                <a:latin typeface="Consolas"/>
                <a:ea typeface="Consolas"/>
                <a:cs typeface="Consolas"/>
                <a:sym typeface="Consolas"/>
              </a:rPr>
              <a:t> p) {</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rgbClr val="D9D9D9"/>
                </a:solidFill>
                <a:latin typeface="Consolas"/>
                <a:ea typeface="Consolas"/>
                <a:cs typeface="Consolas"/>
                <a:sym typeface="Consolas"/>
              </a:rPr>
              <a:t>printf(</a:t>
            </a:r>
            <a:r>
              <a:rPr lang="en" sz="1800">
                <a:solidFill>
                  <a:schemeClr val="lt2"/>
                </a:solidFill>
                <a:latin typeface="Consolas"/>
                <a:ea typeface="Consolas"/>
                <a:cs typeface="Consolas"/>
                <a:sym typeface="Consolas"/>
              </a:rPr>
              <a:t>"[%s - Pokedex nro %d]"</a:t>
            </a:r>
            <a:r>
              <a:rPr lang="en" sz="1800">
                <a:solidFill>
                  <a:srgbClr val="D9D9D9"/>
                </a:solidFill>
                <a:latin typeface="Consolas"/>
                <a:ea typeface="Consolas"/>
                <a:cs typeface="Consolas"/>
                <a:sym typeface="Consolas"/>
              </a:rPr>
              <a:t>, p.nombre, p.id);</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1000"/>
                                        <p:tgtEl>
                                          <p:spTgt spid="440"/>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par>
                                <p:cTn id="11" presetID="10" presetClass="entr" presetSubtype="0" fill="hold" nodeType="withEffect">
                                  <p:stCondLst>
                                    <p:cond delay="0"/>
                                  </p:stCondLst>
                                  <p:childTnLst>
                                    <p:set>
                                      <p:cBhvr>
                                        <p:cTn id="12" dur="1" fill="hold">
                                          <p:stCondLst>
                                            <p:cond delay="0"/>
                                          </p:stCondLst>
                                        </p:cTn>
                                        <p:tgtEl>
                                          <p:spTgt spid="446"/>
                                        </p:tgtEl>
                                        <p:attrNameLst>
                                          <p:attrName>style.visibility</p:attrName>
                                        </p:attrNameLst>
                                      </p:cBhvr>
                                      <p:to>
                                        <p:strVal val="visible"/>
                                      </p:to>
                                    </p:set>
                                    <p:animEffect transition="in" filter="fade">
                                      <p:cBhvr>
                                        <p:cTn id="13" dur="1000"/>
                                        <p:tgtEl>
                                          <p:spTgt spid="446"/>
                                        </p:tgtEl>
                                      </p:cBhvr>
                                    </p:animEffect>
                                  </p:childTnLst>
                                </p:cTn>
                              </p:par>
                              <p:par>
                                <p:cTn id="14" presetID="10" presetClass="entr" presetSubtype="0" fill="hold" nodeType="withEffect">
                                  <p:stCondLst>
                                    <p:cond delay="0"/>
                                  </p:stCondLst>
                                  <p:childTnLst>
                                    <p:set>
                                      <p:cBhvr>
                                        <p:cTn id="15" dur="1" fill="hold">
                                          <p:stCondLst>
                                            <p:cond delay="0"/>
                                          </p:stCondLst>
                                        </p:cTn>
                                        <p:tgtEl>
                                          <p:spTgt spid="447"/>
                                        </p:tgtEl>
                                        <p:attrNameLst>
                                          <p:attrName>style.visibility</p:attrName>
                                        </p:attrNameLst>
                                      </p:cBhvr>
                                      <p:to>
                                        <p:strVal val="visible"/>
                                      </p:to>
                                    </p:set>
                                    <p:animEffect transition="in" filter="fade">
                                      <p:cBhvr>
                                        <p:cTn id="16" dur="1000"/>
                                        <p:tgtEl>
                                          <p:spTgt spid="447"/>
                                        </p:tgtEl>
                                      </p:cBhvr>
                                    </p:animEffect>
                                  </p:childTnLst>
                                </p:cTn>
                              </p:par>
                              <p:par>
                                <p:cTn id="17" presetID="10" presetClass="entr" presetSubtype="0" fill="hold" nodeType="withEffect">
                                  <p:stCondLst>
                                    <p:cond delay="0"/>
                                  </p:stCondLst>
                                  <p:childTnLst>
                                    <p:set>
                                      <p:cBhvr>
                                        <p:cTn id="18" dur="1" fill="hold">
                                          <p:stCondLst>
                                            <p:cond delay="0"/>
                                          </p:stCondLst>
                                        </p:cTn>
                                        <p:tgtEl>
                                          <p:spTgt spid="448"/>
                                        </p:tgtEl>
                                        <p:attrNameLst>
                                          <p:attrName>style.visibility</p:attrName>
                                        </p:attrNameLst>
                                      </p:cBhvr>
                                      <p:to>
                                        <p:strVal val="visible"/>
                                      </p:to>
                                    </p:set>
                                    <p:animEffect transition="in" filter="fade">
                                      <p:cBhvr>
                                        <p:cTn id="19" dur="1000"/>
                                        <p:tgtEl>
                                          <p:spTgt spid="448"/>
                                        </p:tgtEl>
                                      </p:cBhvr>
                                    </p:animEffect>
                                  </p:childTnLst>
                                </p:cTn>
                              </p:par>
                              <p:par>
                                <p:cTn id="20" presetID="10" presetClass="entr" presetSubtype="0" fill="hold" nodeType="withEffect">
                                  <p:stCondLst>
                                    <p:cond delay="0"/>
                                  </p:stCondLst>
                                  <p:childTnLst>
                                    <p:set>
                                      <p:cBhvr>
                                        <p:cTn id="21" dur="1" fill="hold">
                                          <p:stCondLst>
                                            <p:cond delay="0"/>
                                          </p:stCondLst>
                                        </p:cTn>
                                        <p:tgtEl>
                                          <p:spTgt spid="449"/>
                                        </p:tgtEl>
                                        <p:attrNameLst>
                                          <p:attrName>style.visibility</p:attrName>
                                        </p:attrNameLst>
                                      </p:cBhvr>
                                      <p:to>
                                        <p:strVal val="visible"/>
                                      </p:to>
                                    </p:set>
                                    <p:animEffect transition="in" filter="fade">
                                      <p:cBhvr>
                                        <p:cTn id="22" dur="1000"/>
                                        <p:tgtEl>
                                          <p:spTgt spid="449"/>
                                        </p:tgtEl>
                                      </p:cBhvr>
                                    </p:animEffect>
                                  </p:childTnLst>
                                </p:cTn>
                              </p:par>
                              <p:par>
                                <p:cTn id="23" presetID="10" presetClass="entr" presetSubtype="0" fill="hold" nodeType="withEffect">
                                  <p:stCondLst>
                                    <p:cond delay="0"/>
                                  </p:stCondLst>
                                  <p:childTnLst>
                                    <p:set>
                                      <p:cBhvr>
                                        <p:cTn id="24" dur="1" fill="hold">
                                          <p:stCondLst>
                                            <p:cond delay="0"/>
                                          </p:stCondLst>
                                        </p:cTn>
                                        <p:tgtEl>
                                          <p:spTgt spid="450"/>
                                        </p:tgtEl>
                                        <p:attrNameLst>
                                          <p:attrName>style.visibility</p:attrName>
                                        </p:attrNameLst>
                                      </p:cBhvr>
                                      <p:to>
                                        <p:strVal val="visible"/>
                                      </p:to>
                                    </p:set>
                                    <p:animEffect transition="in" filter="fade">
                                      <p:cBhvr>
                                        <p:cTn id="25" dur="1000"/>
                                        <p:tgtEl>
                                          <p:spTgt spid="450"/>
                                        </p:tgtEl>
                                      </p:cBhvr>
                                    </p:animEffect>
                                  </p:childTnLst>
                                </p:cTn>
                              </p:par>
                              <p:par>
                                <p:cTn id="26" presetID="10" presetClass="entr" presetSubtype="0" fill="hold" nodeType="withEffect">
                                  <p:stCondLst>
                                    <p:cond delay="0"/>
                                  </p:stCondLst>
                                  <p:childTnLst>
                                    <p:set>
                                      <p:cBhvr>
                                        <p:cTn id="27" dur="1" fill="hold">
                                          <p:stCondLst>
                                            <p:cond delay="0"/>
                                          </p:stCondLst>
                                        </p:cTn>
                                        <p:tgtEl>
                                          <p:spTgt spid="451"/>
                                        </p:tgtEl>
                                        <p:attrNameLst>
                                          <p:attrName>style.visibility</p:attrName>
                                        </p:attrNameLst>
                                      </p:cBhvr>
                                      <p:to>
                                        <p:strVal val="visible"/>
                                      </p:to>
                                    </p:set>
                                    <p:animEffect transition="in" filter="fade">
                                      <p:cBhvr>
                                        <p:cTn id="28" dur="1000"/>
                                        <p:tgtEl>
                                          <p:spTgt spid="4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41"/>
                                        </p:tgtEl>
                                        <p:attrNameLst>
                                          <p:attrName>style.visibility</p:attrName>
                                        </p:attrNameLst>
                                      </p:cBhvr>
                                      <p:to>
                                        <p:strVal val="visible"/>
                                      </p:to>
                                    </p:set>
                                    <p:animEffect transition="in" filter="fade">
                                      <p:cBhvr>
                                        <p:cTn id="33" dur="1000"/>
                                        <p:tgtEl>
                                          <p:spTgt spid="441"/>
                                        </p:tgtEl>
                                      </p:cBhvr>
                                    </p:animEffect>
                                  </p:childTnLst>
                                </p:cTn>
                              </p:par>
                              <p:par>
                                <p:cTn id="34" presetID="10" presetClass="entr" presetSubtype="0" fill="hold" nodeType="withEffect">
                                  <p:stCondLst>
                                    <p:cond delay="0"/>
                                  </p:stCondLst>
                                  <p:childTnLst>
                                    <p:set>
                                      <p:cBhvr>
                                        <p:cTn id="35" dur="1" fill="hold">
                                          <p:stCondLst>
                                            <p:cond delay="0"/>
                                          </p:stCondLst>
                                        </p:cTn>
                                        <p:tgtEl>
                                          <p:spTgt spid="452"/>
                                        </p:tgtEl>
                                        <p:attrNameLst>
                                          <p:attrName>style.visibility</p:attrName>
                                        </p:attrNameLst>
                                      </p:cBhvr>
                                      <p:to>
                                        <p:strVal val="visible"/>
                                      </p:to>
                                    </p:set>
                                    <p:animEffect transition="in" filter="fade">
                                      <p:cBhvr>
                                        <p:cTn id="36" dur="1000"/>
                                        <p:tgtEl>
                                          <p:spTgt spid="452"/>
                                        </p:tgtEl>
                                      </p:cBhvr>
                                    </p:animEffect>
                                  </p:childTnLst>
                                </p:cTn>
                              </p:par>
                              <p:par>
                                <p:cTn id="37" presetID="10" presetClass="entr" presetSubtype="0" fill="hold" nodeType="withEffect">
                                  <p:stCondLst>
                                    <p:cond delay="0"/>
                                  </p:stCondLst>
                                  <p:childTnLst>
                                    <p:set>
                                      <p:cBhvr>
                                        <p:cTn id="38" dur="1" fill="hold">
                                          <p:stCondLst>
                                            <p:cond delay="0"/>
                                          </p:stCondLst>
                                        </p:cTn>
                                        <p:tgtEl>
                                          <p:spTgt spid="453"/>
                                        </p:tgtEl>
                                        <p:attrNameLst>
                                          <p:attrName>style.visibility</p:attrName>
                                        </p:attrNameLst>
                                      </p:cBhvr>
                                      <p:to>
                                        <p:strVal val="visible"/>
                                      </p:to>
                                    </p:set>
                                    <p:animEffect transition="in" filter="fade">
                                      <p:cBhvr>
                                        <p:cTn id="39" dur="1000"/>
                                        <p:tgtEl>
                                          <p:spTgt spid="453"/>
                                        </p:tgtEl>
                                      </p:cBhvr>
                                    </p:animEffect>
                                  </p:childTnLst>
                                </p:cTn>
                              </p:par>
                              <p:par>
                                <p:cTn id="40" presetID="10" presetClass="entr" presetSubtype="0" fill="hold" nodeType="withEffect">
                                  <p:stCondLst>
                                    <p:cond delay="0"/>
                                  </p:stCondLst>
                                  <p:childTnLst>
                                    <p:set>
                                      <p:cBhvr>
                                        <p:cTn id="41" dur="1" fill="hold">
                                          <p:stCondLst>
                                            <p:cond delay="0"/>
                                          </p:stCondLst>
                                        </p:cTn>
                                        <p:tgtEl>
                                          <p:spTgt spid="454"/>
                                        </p:tgtEl>
                                        <p:attrNameLst>
                                          <p:attrName>style.visibility</p:attrName>
                                        </p:attrNameLst>
                                      </p:cBhvr>
                                      <p:to>
                                        <p:strVal val="visible"/>
                                      </p:to>
                                    </p:set>
                                    <p:animEffect transition="in" filter="fade">
                                      <p:cBhvr>
                                        <p:cTn id="42" dur="1000"/>
                                        <p:tgtEl>
                                          <p:spTgt spid="454"/>
                                        </p:tgtEl>
                                      </p:cBhvr>
                                    </p:animEffect>
                                  </p:childTnLst>
                                </p:cTn>
                              </p:par>
                              <p:par>
                                <p:cTn id="43" presetID="10" presetClass="entr" presetSubtype="0" fill="hold" nodeType="withEffect">
                                  <p:stCondLst>
                                    <p:cond delay="0"/>
                                  </p:stCondLst>
                                  <p:childTnLst>
                                    <p:set>
                                      <p:cBhvr>
                                        <p:cTn id="44" dur="1" fill="hold">
                                          <p:stCondLst>
                                            <p:cond delay="0"/>
                                          </p:stCondLst>
                                        </p:cTn>
                                        <p:tgtEl>
                                          <p:spTgt spid="455"/>
                                        </p:tgtEl>
                                        <p:attrNameLst>
                                          <p:attrName>style.visibility</p:attrName>
                                        </p:attrNameLst>
                                      </p:cBhvr>
                                      <p:to>
                                        <p:strVal val="visible"/>
                                      </p:to>
                                    </p:set>
                                    <p:animEffect transition="in" filter="fade">
                                      <p:cBhvr>
                                        <p:cTn id="45" dur="1000"/>
                                        <p:tgtEl>
                                          <p:spTgt spid="455"/>
                                        </p:tgtEl>
                                      </p:cBhvr>
                                    </p:animEffect>
                                  </p:childTnLst>
                                </p:cTn>
                              </p:par>
                              <p:par>
                                <p:cTn id="46" presetID="10" presetClass="entr" presetSubtype="0" fill="hold" nodeType="withEffect">
                                  <p:stCondLst>
                                    <p:cond delay="0"/>
                                  </p:stCondLst>
                                  <p:childTnLst>
                                    <p:set>
                                      <p:cBhvr>
                                        <p:cTn id="47" dur="1" fill="hold">
                                          <p:stCondLst>
                                            <p:cond delay="0"/>
                                          </p:stCondLst>
                                        </p:cTn>
                                        <p:tgtEl>
                                          <p:spTgt spid="456"/>
                                        </p:tgtEl>
                                        <p:attrNameLst>
                                          <p:attrName>style.visibility</p:attrName>
                                        </p:attrNameLst>
                                      </p:cBhvr>
                                      <p:to>
                                        <p:strVal val="visible"/>
                                      </p:to>
                                    </p:set>
                                    <p:animEffect transition="in" filter="fade">
                                      <p:cBhvr>
                                        <p:cTn id="48" dur="1000"/>
                                        <p:tgtEl>
                                          <p:spTgt spid="456"/>
                                        </p:tgtEl>
                                      </p:cBhvr>
                                    </p:animEffect>
                                  </p:childTnLst>
                                </p:cTn>
                              </p:par>
                              <p:par>
                                <p:cTn id="49" presetID="10" presetClass="entr" presetSubtype="0" fill="hold" nodeType="withEffect">
                                  <p:stCondLst>
                                    <p:cond delay="0"/>
                                  </p:stCondLst>
                                  <p:childTnLst>
                                    <p:set>
                                      <p:cBhvr>
                                        <p:cTn id="50" dur="1" fill="hold">
                                          <p:stCondLst>
                                            <p:cond delay="0"/>
                                          </p:stCondLst>
                                        </p:cTn>
                                        <p:tgtEl>
                                          <p:spTgt spid="457"/>
                                        </p:tgtEl>
                                        <p:attrNameLst>
                                          <p:attrName>style.visibility</p:attrName>
                                        </p:attrNameLst>
                                      </p:cBhvr>
                                      <p:to>
                                        <p:strVal val="visible"/>
                                      </p:to>
                                    </p:set>
                                    <p:animEffect transition="in" filter="fade">
                                      <p:cBhvr>
                                        <p:cTn id="51" dur="1000"/>
                                        <p:tgtEl>
                                          <p:spTgt spid="457"/>
                                        </p:tgtEl>
                                      </p:cBhvr>
                                    </p:animEffect>
                                  </p:childTnLst>
                                </p:cTn>
                              </p:par>
                              <p:par>
                                <p:cTn id="52" presetID="10" presetClass="entr" presetSubtype="0" fill="hold" nodeType="withEffect">
                                  <p:stCondLst>
                                    <p:cond delay="0"/>
                                  </p:stCondLst>
                                  <p:childTnLst>
                                    <p:set>
                                      <p:cBhvr>
                                        <p:cTn id="53" dur="1" fill="hold">
                                          <p:stCondLst>
                                            <p:cond delay="0"/>
                                          </p:stCondLst>
                                        </p:cTn>
                                        <p:tgtEl>
                                          <p:spTgt spid="458"/>
                                        </p:tgtEl>
                                        <p:attrNameLst>
                                          <p:attrName>style.visibility</p:attrName>
                                        </p:attrNameLst>
                                      </p:cBhvr>
                                      <p:to>
                                        <p:strVal val="visible"/>
                                      </p:to>
                                    </p:set>
                                    <p:animEffect transition="in" filter="fade">
                                      <p:cBhvr>
                                        <p:cTn id="54" dur="10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7"/>
          <p:cNvSpPr/>
          <p:nvPr/>
        </p:nvSpPr>
        <p:spPr>
          <a:xfrm>
            <a:off x="412775" y="4842000"/>
            <a:ext cx="7617000" cy="1957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txBox="1"/>
          <p:nvPr/>
        </p:nvSpPr>
        <p:spPr>
          <a:xfrm>
            <a:off x="495909" y="4889503"/>
            <a:ext cx="7482000" cy="913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main</a:t>
            </a:r>
            <a:endParaRPr sz="1800">
              <a:latin typeface="Consolas"/>
              <a:ea typeface="Consolas"/>
              <a:cs typeface="Consolas"/>
              <a:sym typeface="Consolas"/>
            </a:endParaRPr>
          </a:p>
        </p:txBody>
      </p:sp>
      <p:sp>
        <p:nvSpPr>
          <p:cNvPr id="466" name="Google Shape;466;p47"/>
          <p:cNvSpPr txBox="1"/>
          <p:nvPr/>
        </p:nvSpPr>
        <p:spPr>
          <a:xfrm>
            <a:off x="495909" y="5880103"/>
            <a:ext cx="7482000" cy="913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mostrar_pokemon</a:t>
            </a:r>
            <a:endParaRPr sz="1800">
              <a:latin typeface="Consolas"/>
              <a:ea typeface="Consolas"/>
              <a:cs typeface="Consolas"/>
              <a:sym typeface="Consolas"/>
            </a:endParaRPr>
          </a:p>
        </p:txBody>
      </p:sp>
      <p:sp>
        <p:nvSpPr>
          <p:cNvPr id="467" name="Google Shape;467;p47"/>
          <p:cNvSpPr txBox="1"/>
          <p:nvPr/>
        </p:nvSpPr>
        <p:spPr>
          <a:xfrm>
            <a:off x="412650" y="2925507"/>
            <a:ext cx="6861000" cy="1568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int</a:t>
            </a:r>
            <a:r>
              <a:rPr lang="en" sz="1800">
                <a:solidFill>
                  <a:srgbClr val="D9D9D9"/>
                </a:solidFill>
                <a:latin typeface="Consolas"/>
                <a:ea typeface="Consolas"/>
                <a:cs typeface="Consolas"/>
                <a:sym typeface="Consolas"/>
              </a:rPr>
              <a:t> main() {</a:t>
            </a:r>
            <a:endParaRPr sz="1800">
              <a:solidFill>
                <a:schemeClr val="lt2"/>
              </a:solidFill>
              <a:latin typeface="Consolas"/>
              <a:ea typeface="Consolas"/>
              <a:cs typeface="Consolas"/>
              <a:sym typeface="Consolas"/>
            </a:endParaRPr>
          </a:p>
          <a:p>
            <a:pPr marL="0" lvl="0" indent="457200" algn="l" rtl="0">
              <a:spcBef>
                <a:spcPts val="0"/>
              </a:spcBef>
              <a:spcAft>
                <a:spcPts val="0"/>
              </a:spcAft>
              <a:buNone/>
            </a:pPr>
            <a:r>
              <a:rPr lang="en" sz="1800">
                <a:solidFill>
                  <a:schemeClr val="lt2"/>
                </a:solidFill>
                <a:latin typeface="Consolas"/>
                <a:ea typeface="Consolas"/>
                <a:cs typeface="Consolas"/>
                <a:sym typeface="Consolas"/>
              </a:rPr>
              <a:t>pokemon_t</a:t>
            </a:r>
            <a:r>
              <a:rPr lang="en" sz="1800">
                <a:solidFill>
                  <a:schemeClr val="accent5"/>
                </a:solidFill>
                <a:latin typeface="Consolas"/>
                <a:ea typeface="Consolas"/>
                <a:cs typeface="Consolas"/>
                <a:sym typeface="Consolas"/>
              </a:rPr>
              <a:t> </a:t>
            </a:r>
            <a:r>
              <a:rPr lang="en" sz="1800">
                <a:solidFill>
                  <a:srgbClr val="D9D9D9"/>
                </a:solidFill>
                <a:latin typeface="Consolas"/>
                <a:ea typeface="Consolas"/>
                <a:cs typeface="Consolas"/>
                <a:sym typeface="Consolas"/>
              </a:rPr>
              <a:t>p = {</a:t>
            </a:r>
            <a:r>
              <a:rPr lang="en" sz="1800">
                <a:solidFill>
                  <a:schemeClr val="accent6"/>
                </a:solidFill>
                <a:latin typeface="Consolas"/>
                <a:ea typeface="Consolas"/>
                <a:cs typeface="Consolas"/>
                <a:sym typeface="Consolas"/>
              </a:rPr>
              <a:t>25</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"pikachu"</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ELECTRICO</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rgbClr val="D9D9D9"/>
                </a:solidFill>
                <a:latin typeface="Consolas"/>
                <a:ea typeface="Consolas"/>
                <a:cs typeface="Consolas"/>
                <a:sym typeface="Consolas"/>
              </a:rPr>
              <a:t>mostrar_pokemon(</a:t>
            </a:r>
            <a:r>
              <a:rPr lang="en" sz="1800">
                <a:solidFill>
                  <a:schemeClr val="accent5"/>
                </a:solidFill>
                <a:latin typeface="Consolas"/>
                <a:ea typeface="Consolas"/>
                <a:cs typeface="Consolas"/>
                <a:sym typeface="Consolas"/>
              </a:rPr>
              <a:t>&amp;</a:t>
            </a:r>
            <a:r>
              <a:rPr lang="en" sz="1800">
                <a:solidFill>
                  <a:srgbClr val="D9D9D9"/>
                </a:solidFill>
                <a:latin typeface="Consolas"/>
                <a:ea typeface="Consolas"/>
                <a:cs typeface="Consolas"/>
                <a:sym typeface="Consolas"/>
              </a:rPr>
              <a:t>p);</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chemeClr val="accent5"/>
                </a:solidFill>
                <a:latin typeface="Consolas"/>
                <a:ea typeface="Consolas"/>
                <a:cs typeface="Consolas"/>
                <a:sym typeface="Consolas"/>
              </a:rPr>
              <a:t>return</a:t>
            </a:r>
            <a:r>
              <a:rPr lang="en" sz="1800">
                <a:solidFill>
                  <a:srgbClr val="D9D9D9"/>
                </a:solidFill>
                <a:latin typeface="Consolas"/>
                <a:ea typeface="Consolas"/>
                <a:cs typeface="Consolas"/>
                <a:sym typeface="Consolas"/>
              </a:rPr>
              <a:t> 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468" name="Google Shape;468;p47"/>
          <p:cNvSpPr txBox="1"/>
          <p:nvPr/>
        </p:nvSpPr>
        <p:spPr>
          <a:xfrm>
            <a:off x="412775" y="42400"/>
            <a:ext cx="3777000" cy="1596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typedef struct {</a:t>
            </a:r>
            <a:endParaRPr sz="18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1800">
                <a:solidFill>
                  <a:schemeClr val="accent5"/>
                </a:solidFill>
                <a:latin typeface="Consolas"/>
                <a:ea typeface="Consolas"/>
                <a:cs typeface="Consolas"/>
                <a:sym typeface="Consolas"/>
              </a:rPr>
              <a:t>int</a:t>
            </a:r>
            <a:r>
              <a:rPr lang="en" sz="1800">
                <a:solidFill>
                  <a:srgbClr val="D9D9D9"/>
                </a:solidFill>
                <a:latin typeface="Consolas"/>
                <a:ea typeface="Consolas"/>
                <a:cs typeface="Consolas"/>
                <a:sym typeface="Consolas"/>
              </a:rPr>
              <a:t> id;</a:t>
            </a:r>
            <a:endParaRPr sz="18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1800">
                <a:solidFill>
                  <a:schemeClr val="accent5"/>
                </a:solidFill>
                <a:latin typeface="Consolas"/>
                <a:ea typeface="Consolas"/>
                <a:cs typeface="Consolas"/>
                <a:sym typeface="Consolas"/>
              </a:rPr>
              <a:t>char</a:t>
            </a:r>
            <a:r>
              <a:rPr lang="en" sz="1800">
                <a:solidFill>
                  <a:srgbClr val="D9D9D9"/>
                </a:solidFill>
                <a:latin typeface="Consolas"/>
                <a:ea typeface="Consolas"/>
                <a:cs typeface="Consolas"/>
                <a:sym typeface="Consolas"/>
              </a:rPr>
              <a:t> nombre</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30</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a:t>
            </a:r>
            <a:endParaRPr sz="1800">
              <a:solidFill>
                <a:schemeClr val="lt2"/>
              </a:solidFill>
              <a:latin typeface="Consolas"/>
              <a:ea typeface="Consolas"/>
              <a:cs typeface="Consolas"/>
              <a:sym typeface="Consolas"/>
            </a:endParaRPr>
          </a:p>
          <a:p>
            <a:pPr marL="0" lvl="0" indent="457200" algn="l" rtl="0">
              <a:spcBef>
                <a:spcPts val="0"/>
              </a:spcBef>
              <a:spcAft>
                <a:spcPts val="0"/>
              </a:spcAft>
              <a:buNone/>
            </a:pPr>
            <a:r>
              <a:rPr lang="en" sz="1800">
                <a:solidFill>
                  <a:schemeClr val="lt2"/>
                </a:solidFill>
                <a:latin typeface="Consolas"/>
                <a:ea typeface="Consolas"/>
                <a:cs typeface="Consolas"/>
                <a:sym typeface="Consolas"/>
              </a:rPr>
              <a:t>tipo_pokemon_t</a:t>
            </a:r>
            <a:r>
              <a:rPr lang="en" sz="1800">
                <a:solidFill>
                  <a:srgbClr val="D9D9D9"/>
                </a:solidFill>
                <a:latin typeface="Consolas"/>
                <a:ea typeface="Consolas"/>
                <a:cs typeface="Consolas"/>
                <a:sym typeface="Consolas"/>
              </a:rPr>
              <a:t> tipo;</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chemeClr val="accent5"/>
                </a:solidFill>
                <a:latin typeface="Consolas"/>
                <a:ea typeface="Consolas"/>
                <a:cs typeface="Consolas"/>
                <a:sym typeface="Consolas"/>
              </a:rPr>
              <a:t>} </a:t>
            </a:r>
            <a:r>
              <a:rPr lang="en" sz="1800">
                <a:solidFill>
                  <a:schemeClr val="lt2"/>
                </a:solidFill>
                <a:latin typeface="Consolas"/>
                <a:ea typeface="Consolas"/>
                <a:cs typeface="Consolas"/>
                <a:sym typeface="Consolas"/>
              </a:rPr>
              <a:t>pokemon_t</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469" name="Google Shape;469;p47"/>
          <p:cNvSpPr txBox="1"/>
          <p:nvPr/>
        </p:nvSpPr>
        <p:spPr>
          <a:xfrm>
            <a:off x="412650" y="4435695"/>
            <a:ext cx="11775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stack</a:t>
            </a:r>
            <a:endParaRPr sz="1800">
              <a:latin typeface="Consolas"/>
              <a:ea typeface="Consolas"/>
              <a:cs typeface="Consolas"/>
              <a:sym typeface="Consolas"/>
            </a:endParaRPr>
          </a:p>
        </p:txBody>
      </p:sp>
      <p:sp>
        <p:nvSpPr>
          <p:cNvPr id="470" name="Google Shape;470;p47"/>
          <p:cNvSpPr txBox="1"/>
          <p:nvPr/>
        </p:nvSpPr>
        <p:spPr>
          <a:xfrm>
            <a:off x="2502100" y="5206600"/>
            <a:ext cx="550500" cy="4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471" name="Google Shape;471;p47"/>
          <p:cNvSpPr txBox="1"/>
          <p:nvPr/>
        </p:nvSpPr>
        <p:spPr>
          <a:xfrm>
            <a:off x="3180875" y="52066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25</a:t>
            </a:r>
            <a:endParaRPr sz="1800">
              <a:latin typeface="Consolas"/>
              <a:ea typeface="Consolas"/>
              <a:cs typeface="Consolas"/>
              <a:sym typeface="Consolas"/>
            </a:endParaRPr>
          </a:p>
        </p:txBody>
      </p:sp>
      <p:sp>
        <p:nvSpPr>
          <p:cNvPr id="472" name="Google Shape;472;p47"/>
          <p:cNvSpPr txBox="1"/>
          <p:nvPr/>
        </p:nvSpPr>
        <p:spPr>
          <a:xfrm>
            <a:off x="3949175" y="5206600"/>
            <a:ext cx="28590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"pikachu"</a:t>
            </a:r>
            <a:endParaRPr sz="1800">
              <a:latin typeface="Consolas"/>
              <a:ea typeface="Consolas"/>
              <a:cs typeface="Consolas"/>
              <a:sym typeface="Consolas"/>
            </a:endParaRPr>
          </a:p>
        </p:txBody>
      </p:sp>
      <p:sp>
        <p:nvSpPr>
          <p:cNvPr id="473" name="Google Shape;473;p47"/>
          <p:cNvSpPr txBox="1"/>
          <p:nvPr/>
        </p:nvSpPr>
        <p:spPr>
          <a:xfrm>
            <a:off x="6808175" y="52066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ELEC</a:t>
            </a:r>
            <a:endParaRPr sz="1800">
              <a:latin typeface="Consolas"/>
              <a:ea typeface="Consolas"/>
              <a:cs typeface="Consolas"/>
              <a:sym typeface="Consolas"/>
            </a:endParaRPr>
          </a:p>
        </p:txBody>
      </p:sp>
      <p:sp>
        <p:nvSpPr>
          <p:cNvPr id="474" name="Google Shape;474;p47"/>
          <p:cNvSpPr txBox="1"/>
          <p:nvPr/>
        </p:nvSpPr>
        <p:spPr>
          <a:xfrm>
            <a:off x="3093725" y="4825600"/>
            <a:ext cx="7683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.id</a:t>
            </a:r>
            <a:endParaRPr sz="1800">
              <a:latin typeface="Consolas"/>
              <a:ea typeface="Consolas"/>
              <a:cs typeface="Consolas"/>
              <a:sym typeface="Consolas"/>
            </a:endParaRPr>
          </a:p>
        </p:txBody>
      </p:sp>
      <p:sp>
        <p:nvSpPr>
          <p:cNvPr id="475" name="Google Shape;475;p47"/>
          <p:cNvSpPr txBox="1"/>
          <p:nvPr/>
        </p:nvSpPr>
        <p:spPr>
          <a:xfrm>
            <a:off x="3973651" y="48256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.nombre</a:t>
            </a:r>
            <a:endParaRPr sz="1800">
              <a:latin typeface="Consolas"/>
              <a:ea typeface="Consolas"/>
              <a:cs typeface="Consolas"/>
              <a:sym typeface="Consolas"/>
            </a:endParaRPr>
          </a:p>
        </p:txBody>
      </p:sp>
      <p:sp>
        <p:nvSpPr>
          <p:cNvPr id="476" name="Google Shape;476;p47"/>
          <p:cNvSpPr txBox="1"/>
          <p:nvPr/>
        </p:nvSpPr>
        <p:spPr>
          <a:xfrm>
            <a:off x="6808176" y="48256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.tipo</a:t>
            </a:r>
            <a:endParaRPr sz="1800">
              <a:latin typeface="Consolas"/>
              <a:ea typeface="Consolas"/>
              <a:cs typeface="Consolas"/>
              <a:sym typeface="Consolas"/>
            </a:endParaRPr>
          </a:p>
        </p:txBody>
      </p:sp>
      <p:sp>
        <p:nvSpPr>
          <p:cNvPr id="477" name="Google Shape;477;p47"/>
          <p:cNvSpPr txBox="1"/>
          <p:nvPr/>
        </p:nvSpPr>
        <p:spPr>
          <a:xfrm>
            <a:off x="2502125" y="6121000"/>
            <a:ext cx="550500" cy="4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478" name="Google Shape;478;p47"/>
          <p:cNvSpPr txBox="1"/>
          <p:nvPr/>
        </p:nvSpPr>
        <p:spPr>
          <a:xfrm>
            <a:off x="3180875" y="6121012"/>
            <a:ext cx="11775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800">
              <a:latin typeface="Consolas"/>
              <a:ea typeface="Consolas"/>
              <a:cs typeface="Consolas"/>
              <a:sym typeface="Consolas"/>
            </a:endParaRPr>
          </a:p>
        </p:txBody>
      </p:sp>
      <p:sp>
        <p:nvSpPr>
          <p:cNvPr id="479" name="Google Shape;479;p47"/>
          <p:cNvSpPr txBox="1"/>
          <p:nvPr/>
        </p:nvSpPr>
        <p:spPr>
          <a:xfrm>
            <a:off x="412650" y="1700100"/>
            <a:ext cx="8058000" cy="1163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void</a:t>
            </a:r>
            <a:r>
              <a:rPr lang="en" sz="1800">
                <a:solidFill>
                  <a:srgbClr val="D9D9D9"/>
                </a:solidFill>
                <a:latin typeface="Consolas"/>
                <a:ea typeface="Consolas"/>
                <a:cs typeface="Consolas"/>
                <a:sym typeface="Consolas"/>
              </a:rPr>
              <a:t> mostrar_pokemon(</a:t>
            </a:r>
            <a:r>
              <a:rPr lang="en" sz="1800">
                <a:solidFill>
                  <a:schemeClr val="lt2"/>
                </a:solidFill>
                <a:latin typeface="Consolas"/>
                <a:ea typeface="Consolas"/>
                <a:cs typeface="Consolas"/>
                <a:sym typeface="Consolas"/>
              </a:rPr>
              <a:t>pokemon_t</a:t>
            </a:r>
            <a:r>
              <a:rPr lang="en" sz="1800">
                <a:solidFill>
                  <a:srgbClr val="D9D9D9"/>
                </a:solidFill>
                <a:latin typeface="Consolas"/>
                <a:ea typeface="Consolas"/>
                <a:cs typeface="Consolas"/>
                <a:sym typeface="Consolas"/>
              </a:rPr>
              <a:t> </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p) {</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rgbClr val="D9D9D9"/>
                </a:solidFill>
                <a:latin typeface="Consolas"/>
                <a:ea typeface="Consolas"/>
                <a:cs typeface="Consolas"/>
                <a:sym typeface="Consolas"/>
              </a:rPr>
              <a:t>printf(</a:t>
            </a:r>
            <a:r>
              <a:rPr lang="en" sz="1800">
                <a:solidFill>
                  <a:schemeClr val="lt2"/>
                </a:solidFill>
                <a:latin typeface="Consolas"/>
                <a:ea typeface="Consolas"/>
                <a:cs typeface="Consolas"/>
                <a:sym typeface="Consolas"/>
              </a:rPr>
              <a:t>"[%s - Pokedex nro %d]"</a:t>
            </a:r>
            <a:r>
              <a:rPr lang="en" sz="1800">
                <a:solidFill>
                  <a:srgbClr val="D9D9D9"/>
                </a:solidFill>
                <a:latin typeface="Consolas"/>
                <a:ea typeface="Consolas"/>
                <a:cs typeface="Consolas"/>
                <a:sym typeface="Consolas"/>
              </a:rPr>
              <a:t>, </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p</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.nombre, </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p</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.id);</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480" name="Google Shape;480;p47"/>
          <p:cNvSpPr/>
          <p:nvPr/>
        </p:nvSpPr>
        <p:spPr>
          <a:xfrm>
            <a:off x="2899317" y="5594475"/>
            <a:ext cx="824775" cy="764750"/>
          </a:xfrm>
          <a:custGeom>
            <a:avLst/>
            <a:gdLst/>
            <a:ahLst/>
            <a:cxnLst/>
            <a:rect l="l" t="t" r="r" b="b"/>
            <a:pathLst>
              <a:path w="32991" h="30590" extrusionOk="0">
                <a:moveTo>
                  <a:pt x="10380" y="0"/>
                </a:moveTo>
                <a:cubicBezTo>
                  <a:pt x="8773" y="2993"/>
                  <a:pt x="-3030" y="12857"/>
                  <a:pt x="738" y="17955"/>
                </a:cubicBezTo>
                <a:cubicBezTo>
                  <a:pt x="4507" y="23053"/>
                  <a:pt x="27616" y="28484"/>
                  <a:pt x="32991" y="30590"/>
                </a:cubicBezTo>
              </a:path>
            </a:pathLst>
          </a:custGeom>
          <a:noFill/>
          <a:ln w="38100" cap="flat" cmpd="sng">
            <a:solidFill>
              <a:srgbClr val="FF5252"/>
            </a:solidFill>
            <a:prstDash val="solid"/>
            <a:round/>
            <a:headEnd type="triangle" w="med" len="med"/>
            <a:tailEnd type="none" w="med" len="med"/>
          </a:ln>
        </p:spPr>
      </p:sp>
      <p:sp>
        <p:nvSpPr>
          <p:cNvPr id="481" name="Google Shape;481;p47"/>
          <p:cNvSpPr txBox="1"/>
          <p:nvPr/>
        </p:nvSpPr>
        <p:spPr>
          <a:xfrm>
            <a:off x="5004225" y="619300"/>
            <a:ext cx="3183900" cy="5019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a:t>
            </a:r>
            <a:r>
              <a:rPr lang="en" sz="2400">
                <a:solidFill>
                  <a:schemeClr val="accent3"/>
                </a:solidFill>
                <a:latin typeface="Consolas"/>
                <a:ea typeface="Consolas"/>
                <a:cs typeface="Consolas"/>
                <a:sym typeface="Consolas"/>
              </a:rPr>
              <a:t>p</a:t>
            </a:r>
            <a:r>
              <a:rPr lang="en" sz="2400">
                <a:solidFill>
                  <a:schemeClr val="accent5"/>
                </a:solidFill>
                <a:latin typeface="Consolas"/>
                <a:ea typeface="Consolas"/>
                <a:cs typeface="Consolas"/>
                <a:sym typeface="Consolas"/>
              </a:rPr>
              <a:t>)</a:t>
            </a:r>
            <a:r>
              <a:rPr lang="en" sz="2400">
                <a:solidFill>
                  <a:schemeClr val="accent3"/>
                </a:solidFill>
                <a:latin typeface="Consolas"/>
                <a:ea typeface="Consolas"/>
                <a:cs typeface="Consolas"/>
                <a:sym typeface="Consolas"/>
              </a:rPr>
              <a:t>.x  </a:t>
            </a:r>
            <a:r>
              <a:rPr lang="en" sz="3000">
                <a:solidFill>
                  <a:schemeClr val="dk2"/>
                </a:solidFill>
                <a:latin typeface="Consolas"/>
                <a:ea typeface="Consolas"/>
                <a:cs typeface="Consolas"/>
                <a:sym typeface="Consolas"/>
              </a:rPr>
              <a:t>⇔</a:t>
            </a:r>
            <a:r>
              <a:rPr lang="en" sz="2400">
                <a:solidFill>
                  <a:schemeClr val="accent3"/>
                </a:solidFill>
                <a:latin typeface="Consolas"/>
                <a:ea typeface="Consolas"/>
                <a:cs typeface="Consolas"/>
                <a:sym typeface="Consolas"/>
              </a:rPr>
              <a:t> </a:t>
            </a:r>
            <a:r>
              <a:rPr lang="en" sz="2400">
                <a:solidFill>
                  <a:srgbClr val="D9D9D9"/>
                </a:solidFill>
                <a:latin typeface="Consolas"/>
                <a:ea typeface="Consolas"/>
                <a:cs typeface="Consolas"/>
                <a:sym typeface="Consolas"/>
              </a:rPr>
              <a:t> </a:t>
            </a:r>
            <a:r>
              <a:rPr lang="en" sz="2400">
                <a:solidFill>
                  <a:schemeClr val="accent3"/>
                </a:solidFill>
                <a:latin typeface="Consolas"/>
                <a:ea typeface="Consolas"/>
                <a:cs typeface="Consolas"/>
                <a:sym typeface="Consolas"/>
              </a:rPr>
              <a:t>p</a:t>
            </a:r>
            <a:r>
              <a:rPr lang="en" sz="2400">
                <a:solidFill>
                  <a:schemeClr val="accent5"/>
                </a:solidFill>
                <a:latin typeface="Consolas"/>
                <a:ea typeface="Consolas"/>
                <a:cs typeface="Consolas"/>
                <a:sym typeface="Consolas"/>
              </a:rPr>
              <a:t>-&gt;</a:t>
            </a:r>
            <a:r>
              <a:rPr lang="en" sz="2400">
                <a:solidFill>
                  <a:schemeClr val="accent3"/>
                </a:solidFill>
                <a:latin typeface="Consolas"/>
                <a:ea typeface="Consolas"/>
                <a:cs typeface="Consolas"/>
                <a:sym typeface="Consolas"/>
              </a:rPr>
              <a:t>x</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childTnLst>
                                </p:cTn>
                              </p:par>
                              <p:par>
                                <p:cTn id="8" presetID="10" presetClass="entr" presetSubtype="0" fill="hold" nodeType="withEffect">
                                  <p:stCondLst>
                                    <p:cond delay="0"/>
                                  </p:stCondLst>
                                  <p:childTnLst>
                                    <p:set>
                                      <p:cBhvr>
                                        <p:cTn id="9" dur="1" fill="hold">
                                          <p:stCondLst>
                                            <p:cond delay="0"/>
                                          </p:stCondLst>
                                        </p:cTn>
                                        <p:tgtEl>
                                          <p:spTgt spid="477"/>
                                        </p:tgtEl>
                                        <p:attrNameLst>
                                          <p:attrName>style.visibility</p:attrName>
                                        </p:attrNameLst>
                                      </p:cBhvr>
                                      <p:to>
                                        <p:strVal val="visible"/>
                                      </p:to>
                                    </p:set>
                                    <p:animEffect transition="in" filter="fade">
                                      <p:cBhvr>
                                        <p:cTn id="10" dur="1000"/>
                                        <p:tgtEl>
                                          <p:spTgt spid="477"/>
                                        </p:tgtEl>
                                      </p:cBhvr>
                                    </p:animEffect>
                                  </p:childTnLst>
                                </p:cTn>
                              </p:par>
                              <p:par>
                                <p:cTn id="11" presetID="10" presetClass="entr" presetSubtype="0" fill="hold" nodeType="withEffect">
                                  <p:stCondLst>
                                    <p:cond delay="0"/>
                                  </p:stCondLst>
                                  <p:childTnLst>
                                    <p:set>
                                      <p:cBhvr>
                                        <p:cTn id="12" dur="1" fill="hold">
                                          <p:stCondLst>
                                            <p:cond delay="0"/>
                                          </p:stCondLst>
                                        </p:cTn>
                                        <p:tgtEl>
                                          <p:spTgt spid="478"/>
                                        </p:tgtEl>
                                        <p:attrNameLst>
                                          <p:attrName>style.visibility</p:attrName>
                                        </p:attrNameLst>
                                      </p:cBhvr>
                                      <p:to>
                                        <p:strVal val="visible"/>
                                      </p:to>
                                    </p:set>
                                    <p:animEffect transition="in" filter="fade">
                                      <p:cBhvr>
                                        <p:cTn id="13" dur="1000"/>
                                        <p:tgtEl>
                                          <p:spTgt spid="478"/>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gtEl>
                                        <p:attrNameLst>
                                          <p:attrName>style.visibility</p:attrName>
                                        </p:attrNameLst>
                                      </p:cBhvr>
                                      <p:to>
                                        <p:strVal val="visible"/>
                                      </p:to>
                                    </p:set>
                                    <p:animEffect transition="in" filter="fade">
                                      <p:cBhvr>
                                        <p:cTn id="16" dur="1000"/>
                                        <p:tgtEl>
                                          <p:spTgt spid="4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1"/>
                                        </p:tgtEl>
                                        <p:attrNameLst>
                                          <p:attrName>style.visibility</p:attrName>
                                        </p:attrNameLst>
                                      </p:cBhvr>
                                      <p:to>
                                        <p:strVal val="visible"/>
                                      </p:to>
                                    </p:set>
                                    <p:animEffect transition="in" filter="fade">
                                      <p:cBhvr>
                                        <p:cTn id="21"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8"/>
          <p:cNvSpPr/>
          <p:nvPr/>
        </p:nvSpPr>
        <p:spPr>
          <a:xfrm>
            <a:off x="412775" y="4842000"/>
            <a:ext cx="7617000" cy="1957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txBox="1"/>
          <p:nvPr/>
        </p:nvSpPr>
        <p:spPr>
          <a:xfrm>
            <a:off x="495909" y="4889503"/>
            <a:ext cx="7482000" cy="913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main</a:t>
            </a:r>
            <a:endParaRPr sz="1800">
              <a:latin typeface="Consolas"/>
              <a:ea typeface="Consolas"/>
              <a:cs typeface="Consolas"/>
              <a:sym typeface="Consolas"/>
            </a:endParaRPr>
          </a:p>
        </p:txBody>
      </p:sp>
      <p:sp>
        <p:nvSpPr>
          <p:cNvPr id="488" name="Google Shape;488;p48"/>
          <p:cNvSpPr txBox="1"/>
          <p:nvPr/>
        </p:nvSpPr>
        <p:spPr>
          <a:xfrm>
            <a:off x="495909" y="5880103"/>
            <a:ext cx="7482000" cy="913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mostrar_pokemon</a:t>
            </a:r>
            <a:endParaRPr sz="1800">
              <a:latin typeface="Consolas"/>
              <a:ea typeface="Consolas"/>
              <a:cs typeface="Consolas"/>
              <a:sym typeface="Consolas"/>
            </a:endParaRPr>
          </a:p>
        </p:txBody>
      </p:sp>
      <p:sp>
        <p:nvSpPr>
          <p:cNvPr id="489" name="Google Shape;489;p48"/>
          <p:cNvSpPr txBox="1"/>
          <p:nvPr/>
        </p:nvSpPr>
        <p:spPr>
          <a:xfrm>
            <a:off x="412650" y="2925507"/>
            <a:ext cx="6861000" cy="1568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int</a:t>
            </a:r>
            <a:r>
              <a:rPr lang="en" sz="1800">
                <a:solidFill>
                  <a:srgbClr val="D9D9D9"/>
                </a:solidFill>
                <a:latin typeface="Consolas"/>
                <a:ea typeface="Consolas"/>
                <a:cs typeface="Consolas"/>
                <a:sym typeface="Consolas"/>
              </a:rPr>
              <a:t> main() {</a:t>
            </a:r>
            <a:endParaRPr sz="1800">
              <a:solidFill>
                <a:schemeClr val="lt2"/>
              </a:solidFill>
              <a:latin typeface="Consolas"/>
              <a:ea typeface="Consolas"/>
              <a:cs typeface="Consolas"/>
              <a:sym typeface="Consolas"/>
            </a:endParaRPr>
          </a:p>
          <a:p>
            <a:pPr marL="0" lvl="0" indent="457200" algn="l" rtl="0">
              <a:spcBef>
                <a:spcPts val="0"/>
              </a:spcBef>
              <a:spcAft>
                <a:spcPts val="0"/>
              </a:spcAft>
              <a:buNone/>
            </a:pPr>
            <a:r>
              <a:rPr lang="en" sz="1800">
                <a:solidFill>
                  <a:schemeClr val="lt2"/>
                </a:solidFill>
                <a:latin typeface="Consolas"/>
                <a:ea typeface="Consolas"/>
                <a:cs typeface="Consolas"/>
                <a:sym typeface="Consolas"/>
              </a:rPr>
              <a:t>pokemon_t</a:t>
            </a:r>
            <a:r>
              <a:rPr lang="en" sz="1800">
                <a:solidFill>
                  <a:schemeClr val="accent5"/>
                </a:solidFill>
                <a:latin typeface="Consolas"/>
                <a:ea typeface="Consolas"/>
                <a:cs typeface="Consolas"/>
                <a:sym typeface="Consolas"/>
              </a:rPr>
              <a:t> </a:t>
            </a:r>
            <a:r>
              <a:rPr lang="en" sz="1800">
                <a:solidFill>
                  <a:srgbClr val="D9D9D9"/>
                </a:solidFill>
                <a:latin typeface="Consolas"/>
                <a:ea typeface="Consolas"/>
                <a:cs typeface="Consolas"/>
                <a:sym typeface="Consolas"/>
              </a:rPr>
              <a:t>p = {</a:t>
            </a:r>
            <a:r>
              <a:rPr lang="en" sz="1800">
                <a:solidFill>
                  <a:schemeClr val="accent6"/>
                </a:solidFill>
                <a:latin typeface="Consolas"/>
                <a:ea typeface="Consolas"/>
                <a:cs typeface="Consolas"/>
                <a:sym typeface="Consolas"/>
              </a:rPr>
              <a:t>25</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"pikachu"</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ELECTRICO</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rgbClr val="D9D9D9"/>
                </a:solidFill>
                <a:latin typeface="Consolas"/>
                <a:ea typeface="Consolas"/>
                <a:cs typeface="Consolas"/>
                <a:sym typeface="Consolas"/>
              </a:rPr>
              <a:t>mostrar_pokemon(</a:t>
            </a:r>
            <a:r>
              <a:rPr lang="en" sz="1800">
                <a:solidFill>
                  <a:schemeClr val="accent5"/>
                </a:solidFill>
                <a:latin typeface="Consolas"/>
                <a:ea typeface="Consolas"/>
                <a:cs typeface="Consolas"/>
                <a:sym typeface="Consolas"/>
              </a:rPr>
              <a:t>&amp;</a:t>
            </a:r>
            <a:r>
              <a:rPr lang="en" sz="1800">
                <a:solidFill>
                  <a:srgbClr val="D9D9D9"/>
                </a:solidFill>
                <a:latin typeface="Consolas"/>
                <a:ea typeface="Consolas"/>
                <a:cs typeface="Consolas"/>
                <a:sym typeface="Consolas"/>
              </a:rPr>
              <a:t>p);</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chemeClr val="accent5"/>
                </a:solidFill>
                <a:latin typeface="Consolas"/>
                <a:ea typeface="Consolas"/>
                <a:cs typeface="Consolas"/>
                <a:sym typeface="Consolas"/>
              </a:rPr>
              <a:t>return</a:t>
            </a:r>
            <a:r>
              <a:rPr lang="en" sz="1800">
                <a:solidFill>
                  <a:srgbClr val="D9D9D9"/>
                </a:solidFill>
                <a:latin typeface="Consolas"/>
                <a:ea typeface="Consolas"/>
                <a:cs typeface="Consolas"/>
                <a:sym typeface="Consolas"/>
              </a:rPr>
              <a:t> 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490" name="Google Shape;490;p48"/>
          <p:cNvSpPr txBox="1"/>
          <p:nvPr/>
        </p:nvSpPr>
        <p:spPr>
          <a:xfrm>
            <a:off x="412775" y="42400"/>
            <a:ext cx="3777000" cy="1596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typedef struct {</a:t>
            </a:r>
            <a:endParaRPr sz="18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1800">
                <a:solidFill>
                  <a:schemeClr val="accent5"/>
                </a:solidFill>
                <a:latin typeface="Consolas"/>
                <a:ea typeface="Consolas"/>
                <a:cs typeface="Consolas"/>
                <a:sym typeface="Consolas"/>
              </a:rPr>
              <a:t>int</a:t>
            </a:r>
            <a:r>
              <a:rPr lang="en" sz="1800">
                <a:solidFill>
                  <a:srgbClr val="D9D9D9"/>
                </a:solidFill>
                <a:latin typeface="Consolas"/>
                <a:ea typeface="Consolas"/>
                <a:cs typeface="Consolas"/>
                <a:sym typeface="Consolas"/>
              </a:rPr>
              <a:t> id;</a:t>
            </a:r>
            <a:endParaRPr sz="1800">
              <a:solidFill>
                <a:schemeClr val="accent5"/>
              </a:solidFill>
              <a:latin typeface="Consolas"/>
              <a:ea typeface="Consolas"/>
              <a:cs typeface="Consolas"/>
              <a:sym typeface="Consolas"/>
            </a:endParaRPr>
          </a:p>
          <a:p>
            <a:pPr marL="0" lvl="0" indent="457200" algn="l" rtl="0">
              <a:spcBef>
                <a:spcPts val="0"/>
              </a:spcBef>
              <a:spcAft>
                <a:spcPts val="0"/>
              </a:spcAft>
              <a:buNone/>
            </a:pPr>
            <a:r>
              <a:rPr lang="en" sz="1800">
                <a:solidFill>
                  <a:schemeClr val="accent5"/>
                </a:solidFill>
                <a:latin typeface="Consolas"/>
                <a:ea typeface="Consolas"/>
                <a:cs typeface="Consolas"/>
                <a:sym typeface="Consolas"/>
              </a:rPr>
              <a:t>char</a:t>
            </a:r>
            <a:r>
              <a:rPr lang="en" sz="1800">
                <a:solidFill>
                  <a:srgbClr val="D9D9D9"/>
                </a:solidFill>
                <a:latin typeface="Consolas"/>
                <a:ea typeface="Consolas"/>
                <a:cs typeface="Consolas"/>
                <a:sym typeface="Consolas"/>
              </a:rPr>
              <a:t> nombre</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30</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a:t>
            </a:r>
            <a:endParaRPr sz="1800">
              <a:solidFill>
                <a:schemeClr val="lt2"/>
              </a:solidFill>
              <a:latin typeface="Consolas"/>
              <a:ea typeface="Consolas"/>
              <a:cs typeface="Consolas"/>
              <a:sym typeface="Consolas"/>
            </a:endParaRPr>
          </a:p>
          <a:p>
            <a:pPr marL="0" lvl="0" indent="457200" algn="l" rtl="0">
              <a:spcBef>
                <a:spcPts val="0"/>
              </a:spcBef>
              <a:spcAft>
                <a:spcPts val="0"/>
              </a:spcAft>
              <a:buNone/>
            </a:pPr>
            <a:r>
              <a:rPr lang="en" sz="1800">
                <a:solidFill>
                  <a:schemeClr val="lt2"/>
                </a:solidFill>
                <a:latin typeface="Consolas"/>
                <a:ea typeface="Consolas"/>
                <a:cs typeface="Consolas"/>
                <a:sym typeface="Consolas"/>
              </a:rPr>
              <a:t>tipo_pokemon_t</a:t>
            </a:r>
            <a:r>
              <a:rPr lang="en" sz="1800">
                <a:solidFill>
                  <a:srgbClr val="D9D9D9"/>
                </a:solidFill>
                <a:latin typeface="Consolas"/>
                <a:ea typeface="Consolas"/>
                <a:cs typeface="Consolas"/>
                <a:sym typeface="Consolas"/>
              </a:rPr>
              <a:t> tipo;</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chemeClr val="accent5"/>
                </a:solidFill>
                <a:latin typeface="Consolas"/>
                <a:ea typeface="Consolas"/>
                <a:cs typeface="Consolas"/>
                <a:sym typeface="Consolas"/>
              </a:rPr>
              <a:t>} </a:t>
            </a:r>
            <a:r>
              <a:rPr lang="en" sz="1800">
                <a:solidFill>
                  <a:schemeClr val="lt2"/>
                </a:solidFill>
                <a:latin typeface="Consolas"/>
                <a:ea typeface="Consolas"/>
                <a:cs typeface="Consolas"/>
                <a:sym typeface="Consolas"/>
              </a:rPr>
              <a:t>pokemon_t</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491" name="Google Shape;491;p48"/>
          <p:cNvSpPr txBox="1"/>
          <p:nvPr/>
        </p:nvSpPr>
        <p:spPr>
          <a:xfrm>
            <a:off x="412650" y="4435695"/>
            <a:ext cx="11775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stack</a:t>
            </a:r>
            <a:endParaRPr sz="1800">
              <a:latin typeface="Consolas"/>
              <a:ea typeface="Consolas"/>
              <a:cs typeface="Consolas"/>
              <a:sym typeface="Consolas"/>
            </a:endParaRPr>
          </a:p>
        </p:txBody>
      </p:sp>
      <p:sp>
        <p:nvSpPr>
          <p:cNvPr id="492" name="Google Shape;492;p48"/>
          <p:cNvSpPr txBox="1"/>
          <p:nvPr/>
        </p:nvSpPr>
        <p:spPr>
          <a:xfrm>
            <a:off x="2502100" y="5206600"/>
            <a:ext cx="550500" cy="4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493" name="Google Shape;493;p48"/>
          <p:cNvSpPr txBox="1"/>
          <p:nvPr/>
        </p:nvSpPr>
        <p:spPr>
          <a:xfrm>
            <a:off x="3180875" y="52066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25</a:t>
            </a:r>
            <a:endParaRPr sz="1800">
              <a:latin typeface="Consolas"/>
              <a:ea typeface="Consolas"/>
              <a:cs typeface="Consolas"/>
              <a:sym typeface="Consolas"/>
            </a:endParaRPr>
          </a:p>
        </p:txBody>
      </p:sp>
      <p:sp>
        <p:nvSpPr>
          <p:cNvPr id="494" name="Google Shape;494;p48"/>
          <p:cNvSpPr txBox="1"/>
          <p:nvPr/>
        </p:nvSpPr>
        <p:spPr>
          <a:xfrm>
            <a:off x="3949175" y="5206600"/>
            <a:ext cx="28590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"pikachu"</a:t>
            </a:r>
            <a:endParaRPr sz="1800">
              <a:latin typeface="Consolas"/>
              <a:ea typeface="Consolas"/>
              <a:cs typeface="Consolas"/>
              <a:sym typeface="Consolas"/>
            </a:endParaRPr>
          </a:p>
        </p:txBody>
      </p:sp>
      <p:sp>
        <p:nvSpPr>
          <p:cNvPr id="495" name="Google Shape;495;p48"/>
          <p:cNvSpPr txBox="1"/>
          <p:nvPr/>
        </p:nvSpPr>
        <p:spPr>
          <a:xfrm>
            <a:off x="6808175" y="5206600"/>
            <a:ext cx="7683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Consolas"/>
                <a:ea typeface="Consolas"/>
                <a:cs typeface="Consolas"/>
                <a:sym typeface="Consolas"/>
              </a:rPr>
              <a:t>ELEC</a:t>
            </a:r>
            <a:endParaRPr sz="1800">
              <a:latin typeface="Consolas"/>
              <a:ea typeface="Consolas"/>
              <a:cs typeface="Consolas"/>
              <a:sym typeface="Consolas"/>
            </a:endParaRPr>
          </a:p>
        </p:txBody>
      </p:sp>
      <p:sp>
        <p:nvSpPr>
          <p:cNvPr id="496" name="Google Shape;496;p48"/>
          <p:cNvSpPr txBox="1"/>
          <p:nvPr/>
        </p:nvSpPr>
        <p:spPr>
          <a:xfrm>
            <a:off x="3093725" y="4825600"/>
            <a:ext cx="7683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.id</a:t>
            </a:r>
            <a:endParaRPr sz="1800">
              <a:latin typeface="Consolas"/>
              <a:ea typeface="Consolas"/>
              <a:cs typeface="Consolas"/>
              <a:sym typeface="Consolas"/>
            </a:endParaRPr>
          </a:p>
        </p:txBody>
      </p:sp>
      <p:sp>
        <p:nvSpPr>
          <p:cNvPr id="497" name="Google Shape;497;p48"/>
          <p:cNvSpPr txBox="1"/>
          <p:nvPr/>
        </p:nvSpPr>
        <p:spPr>
          <a:xfrm>
            <a:off x="3973651" y="48256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.nombre</a:t>
            </a:r>
            <a:endParaRPr sz="1800">
              <a:latin typeface="Consolas"/>
              <a:ea typeface="Consolas"/>
              <a:cs typeface="Consolas"/>
              <a:sym typeface="Consolas"/>
            </a:endParaRPr>
          </a:p>
        </p:txBody>
      </p:sp>
      <p:sp>
        <p:nvSpPr>
          <p:cNvPr id="498" name="Google Shape;498;p48"/>
          <p:cNvSpPr txBox="1"/>
          <p:nvPr/>
        </p:nvSpPr>
        <p:spPr>
          <a:xfrm>
            <a:off x="6808176" y="4825600"/>
            <a:ext cx="12219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.tipo</a:t>
            </a:r>
            <a:endParaRPr sz="1800">
              <a:latin typeface="Consolas"/>
              <a:ea typeface="Consolas"/>
              <a:cs typeface="Consolas"/>
              <a:sym typeface="Consolas"/>
            </a:endParaRPr>
          </a:p>
        </p:txBody>
      </p:sp>
      <p:sp>
        <p:nvSpPr>
          <p:cNvPr id="499" name="Google Shape;499;p48"/>
          <p:cNvSpPr txBox="1"/>
          <p:nvPr/>
        </p:nvSpPr>
        <p:spPr>
          <a:xfrm>
            <a:off x="2502125" y="6121000"/>
            <a:ext cx="550500" cy="4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500" name="Google Shape;500;p48"/>
          <p:cNvSpPr txBox="1"/>
          <p:nvPr/>
        </p:nvSpPr>
        <p:spPr>
          <a:xfrm>
            <a:off x="3180875" y="6121012"/>
            <a:ext cx="1177500" cy="455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800">
              <a:latin typeface="Consolas"/>
              <a:ea typeface="Consolas"/>
              <a:cs typeface="Consolas"/>
              <a:sym typeface="Consolas"/>
            </a:endParaRPr>
          </a:p>
        </p:txBody>
      </p:sp>
      <p:sp>
        <p:nvSpPr>
          <p:cNvPr id="501" name="Google Shape;501;p48"/>
          <p:cNvSpPr txBox="1"/>
          <p:nvPr/>
        </p:nvSpPr>
        <p:spPr>
          <a:xfrm>
            <a:off x="412650" y="1700100"/>
            <a:ext cx="8058000" cy="1163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void</a:t>
            </a:r>
            <a:r>
              <a:rPr lang="en" sz="1800">
                <a:solidFill>
                  <a:srgbClr val="D9D9D9"/>
                </a:solidFill>
                <a:latin typeface="Consolas"/>
                <a:ea typeface="Consolas"/>
                <a:cs typeface="Consolas"/>
                <a:sym typeface="Consolas"/>
              </a:rPr>
              <a:t> mostrar_pokemon(</a:t>
            </a:r>
            <a:r>
              <a:rPr lang="en" sz="1800">
                <a:solidFill>
                  <a:schemeClr val="lt2"/>
                </a:solidFill>
                <a:latin typeface="Consolas"/>
                <a:ea typeface="Consolas"/>
                <a:cs typeface="Consolas"/>
                <a:sym typeface="Consolas"/>
              </a:rPr>
              <a:t>pokemon_t</a:t>
            </a:r>
            <a:r>
              <a:rPr lang="en" sz="1800">
                <a:solidFill>
                  <a:srgbClr val="D9D9D9"/>
                </a:solidFill>
                <a:latin typeface="Consolas"/>
                <a:ea typeface="Consolas"/>
                <a:cs typeface="Consolas"/>
                <a:sym typeface="Consolas"/>
              </a:rPr>
              <a:t> </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p) {</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rgbClr val="D9D9D9"/>
                </a:solidFill>
                <a:latin typeface="Consolas"/>
                <a:ea typeface="Consolas"/>
                <a:cs typeface="Consolas"/>
                <a:sym typeface="Consolas"/>
              </a:rPr>
              <a:t>printf(</a:t>
            </a:r>
            <a:r>
              <a:rPr lang="en" sz="1800">
                <a:solidFill>
                  <a:schemeClr val="lt2"/>
                </a:solidFill>
                <a:latin typeface="Consolas"/>
                <a:ea typeface="Consolas"/>
                <a:cs typeface="Consolas"/>
                <a:sym typeface="Consolas"/>
              </a:rPr>
              <a:t>"[%s - Pokedex nro %d]"</a:t>
            </a:r>
            <a:r>
              <a:rPr lang="en" sz="1800">
                <a:solidFill>
                  <a:srgbClr val="D9D9D9"/>
                </a:solidFill>
                <a:latin typeface="Consolas"/>
                <a:ea typeface="Consolas"/>
                <a:cs typeface="Consolas"/>
                <a:sym typeface="Consolas"/>
              </a:rPr>
              <a:t>, p</a:t>
            </a:r>
            <a:r>
              <a:rPr lang="en" sz="1800">
                <a:solidFill>
                  <a:schemeClr val="accent5"/>
                </a:solidFill>
                <a:latin typeface="Consolas"/>
                <a:ea typeface="Consolas"/>
                <a:cs typeface="Consolas"/>
                <a:sym typeface="Consolas"/>
              </a:rPr>
              <a:t>-&gt;</a:t>
            </a:r>
            <a:r>
              <a:rPr lang="en" sz="1800">
                <a:solidFill>
                  <a:srgbClr val="D9D9D9"/>
                </a:solidFill>
                <a:latin typeface="Consolas"/>
                <a:ea typeface="Consolas"/>
                <a:cs typeface="Consolas"/>
                <a:sym typeface="Consolas"/>
              </a:rPr>
              <a:t>nombre, p</a:t>
            </a:r>
            <a:r>
              <a:rPr lang="en" sz="1800">
                <a:solidFill>
                  <a:schemeClr val="accent5"/>
                </a:solidFill>
                <a:latin typeface="Consolas"/>
                <a:ea typeface="Consolas"/>
                <a:cs typeface="Consolas"/>
                <a:sym typeface="Consolas"/>
              </a:rPr>
              <a:t>-&gt;</a:t>
            </a:r>
            <a:r>
              <a:rPr lang="en" sz="1800">
                <a:solidFill>
                  <a:srgbClr val="D9D9D9"/>
                </a:solidFill>
                <a:latin typeface="Consolas"/>
                <a:ea typeface="Consolas"/>
                <a:cs typeface="Consolas"/>
                <a:sym typeface="Consolas"/>
              </a:rPr>
              <a:t>id);</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sp>
        <p:nvSpPr>
          <p:cNvPr id="502" name="Google Shape;502;p48"/>
          <p:cNvSpPr/>
          <p:nvPr/>
        </p:nvSpPr>
        <p:spPr>
          <a:xfrm>
            <a:off x="2899317" y="5594475"/>
            <a:ext cx="824775" cy="764750"/>
          </a:xfrm>
          <a:custGeom>
            <a:avLst/>
            <a:gdLst/>
            <a:ahLst/>
            <a:cxnLst/>
            <a:rect l="l" t="t" r="r" b="b"/>
            <a:pathLst>
              <a:path w="32991" h="30590" extrusionOk="0">
                <a:moveTo>
                  <a:pt x="10380" y="0"/>
                </a:moveTo>
                <a:cubicBezTo>
                  <a:pt x="8773" y="2993"/>
                  <a:pt x="-3030" y="12857"/>
                  <a:pt x="738" y="17955"/>
                </a:cubicBezTo>
                <a:cubicBezTo>
                  <a:pt x="4507" y="23053"/>
                  <a:pt x="27616" y="28484"/>
                  <a:pt x="32991" y="30590"/>
                </a:cubicBezTo>
              </a:path>
            </a:pathLst>
          </a:custGeom>
          <a:noFill/>
          <a:ln w="38100" cap="flat" cmpd="sng">
            <a:solidFill>
              <a:srgbClr val="FF5252"/>
            </a:solidFill>
            <a:prstDash val="solid"/>
            <a:round/>
            <a:headEnd type="triangle" w="med" len="med"/>
            <a:tailEnd type="none" w="med" len="med"/>
          </a:ln>
        </p:spPr>
      </p:sp>
      <p:sp>
        <p:nvSpPr>
          <p:cNvPr id="503" name="Google Shape;503;p48"/>
          <p:cNvSpPr txBox="1"/>
          <p:nvPr/>
        </p:nvSpPr>
        <p:spPr>
          <a:xfrm>
            <a:off x="5004225" y="619300"/>
            <a:ext cx="3183900" cy="5019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a:t>
            </a:r>
            <a:r>
              <a:rPr lang="en" sz="2400">
                <a:solidFill>
                  <a:schemeClr val="accent3"/>
                </a:solidFill>
                <a:latin typeface="Consolas"/>
                <a:ea typeface="Consolas"/>
                <a:cs typeface="Consolas"/>
                <a:sym typeface="Consolas"/>
              </a:rPr>
              <a:t>p</a:t>
            </a:r>
            <a:r>
              <a:rPr lang="en" sz="2400">
                <a:solidFill>
                  <a:schemeClr val="accent5"/>
                </a:solidFill>
                <a:latin typeface="Consolas"/>
                <a:ea typeface="Consolas"/>
                <a:cs typeface="Consolas"/>
                <a:sym typeface="Consolas"/>
              </a:rPr>
              <a:t>)</a:t>
            </a:r>
            <a:r>
              <a:rPr lang="en" sz="2400">
                <a:solidFill>
                  <a:schemeClr val="accent3"/>
                </a:solidFill>
                <a:latin typeface="Consolas"/>
                <a:ea typeface="Consolas"/>
                <a:cs typeface="Consolas"/>
                <a:sym typeface="Consolas"/>
              </a:rPr>
              <a:t>.x  </a:t>
            </a:r>
            <a:r>
              <a:rPr lang="en" sz="3000">
                <a:solidFill>
                  <a:schemeClr val="dk2"/>
                </a:solidFill>
                <a:latin typeface="Consolas"/>
                <a:ea typeface="Consolas"/>
                <a:cs typeface="Consolas"/>
                <a:sym typeface="Consolas"/>
              </a:rPr>
              <a:t>⇔</a:t>
            </a:r>
            <a:r>
              <a:rPr lang="en" sz="2400">
                <a:solidFill>
                  <a:schemeClr val="accent3"/>
                </a:solidFill>
                <a:latin typeface="Consolas"/>
                <a:ea typeface="Consolas"/>
                <a:cs typeface="Consolas"/>
                <a:sym typeface="Consolas"/>
              </a:rPr>
              <a:t> </a:t>
            </a:r>
            <a:r>
              <a:rPr lang="en" sz="2400">
                <a:solidFill>
                  <a:srgbClr val="D9D9D9"/>
                </a:solidFill>
                <a:latin typeface="Consolas"/>
                <a:ea typeface="Consolas"/>
                <a:cs typeface="Consolas"/>
                <a:sym typeface="Consolas"/>
              </a:rPr>
              <a:t> </a:t>
            </a:r>
            <a:r>
              <a:rPr lang="en" sz="2400">
                <a:solidFill>
                  <a:schemeClr val="accent3"/>
                </a:solidFill>
                <a:latin typeface="Consolas"/>
                <a:ea typeface="Consolas"/>
                <a:cs typeface="Consolas"/>
                <a:sym typeface="Consolas"/>
              </a:rPr>
              <a:t>p</a:t>
            </a:r>
            <a:r>
              <a:rPr lang="en" sz="2400">
                <a:solidFill>
                  <a:schemeClr val="accent5"/>
                </a:solidFill>
                <a:latin typeface="Consolas"/>
                <a:ea typeface="Consolas"/>
                <a:cs typeface="Consolas"/>
                <a:sym typeface="Consolas"/>
              </a:rPr>
              <a:t>-&gt;</a:t>
            </a:r>
            <a:r>
              <a:rPr lang="en" sz="2400">
                <a:solidFill>
                  <a:schemeClr val="accent3"/>
                </a:solidFill>
                <a:latin typeface="Consolas"/>
                <a:ea typeface="Consolas"/>
                <a:cs typeface="Consolas"/>
                <a:sym typeface="Consolas"/>
              </a:rPr>
              <a:t>x</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7"/>
        <p:cNvGrpSpPr/>
        <p:nvPr/>
      </p:nvGrpSpPr>
      <p:grpSpPr>
        <a:xfrm>
          <a:off x="0" y="0"/>
          <a:ext cx="0" cy="0"/>
          <a:chOff x="0" y="0"/>
          <a:chExt cx="0" cy="0"/>
        </a:xfrm>
      </p:grpSpPr>
      <p:pic>
        <p:nvPicPr>
          <p:cNvPr id="508" name="Google Shape;508;p49"/>
          <p:cNvPicPr preferRelativeResize="0"/>
          <p:nvPr/>
        </p:nvPicPr>
        <p:blipFill>
          <a:blip r:embed="rId3">
            <a:alphaModFix/>
          </a:blip>
          <a:stretch>
            <a:fillRect/>
          </a:stretch>
        </p:blipFill>
        <p:spPr>
          <a:xfrm>
            <a:off x="1295400" y="152400"/>
            <a:ext cx="6553200" cy="6553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0"/>
          <p:cNvSpPr txBox="1"/>
          <p:nvPr/>
        </p:nvSpPr>
        <p:spPr>
          <a:xfrm>
            <a:off x="735750" y="238300"/>
            <a:ext cx="7672500" cy="283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D9D9D9"/>
                </a:solidFill>
                <a:latin typeface="Consolas"/>
                <a:ea typeface="Consolas"/>
                <a:cs typeface="Consolas"/>
                <a:sym typeface="Consolas"/>
              </a:rPr>
              <a:t>#include &lt;stdio.h&gt;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int main() {</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const int r = 23;</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const int g = 255;</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const int b = 87;</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printf("0x%02x%02x%02x\n", r, g, b);</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return 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endParaRPr sz="1800">
              <a:solidFill>
                <a:srgbClr val="D9D9D9"/>
              </a:solidFill>
              <a:latin typeface="Consolas"/>
              <a:ea typeface="Consolas"/>
              <a:cs typeface="Consolas"/>
              <a:sym typeface="Consolas"/>
            </a:endParaRPr>
          </a:p>
        </p:txBody>
      </p:sp>
      <p:sp>
        <p:nvSpPr>
          <p:cNvPr id="514" name="Google Shape;514;p50"/>
          <p:cNvSpPr txBox="1"/>
          <p:nvPr/>
        </p:nvSpPr>
        <p:spPr>
          <a:xfrm>
            <a:off x="735750" y="3309825"/>
            <a:ext cx="7672500" cy="735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 ./rgb2hex</a:t>
            </a:r>
            <a:endParaRPr sz="1800">
              <a:solidFill>
                <a:schemeClr val="accent5"/>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0x17ff57</a:t>
            </a:r>
            <a:endParaRPr sz="1800">
              <a:solidFill>
                <a:srgbClr val="D9D9D9"/>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8"/>
        <p:cNvGrpSpPr/>
        <p:nvPr/>
      </p:nvGrpSpPr>
      <p:grpSpPr>
        <a:xfrm>
          <a:off x="0" y="0"/>
          <a:ext cx="0" cy="0"/>
          <a:chOff x="0" y="0"/>
          <a:chExt cx="0" cy="0"/>
        </a:xfrm>
      </p:grpSpPr>
      <p:pic>
        <p:nvPicPr>
          <p:cNvPr id="519" name="Google Shape;519;p51"/>
          <p:cNvPicPr preferRelativeResize="0"/>
          <p:nvPr/>
        </p:nvPicPr>
        <p:blipFill>
          <a:blip r:embed="rId3">
            <a:alphaModFix/>
          </a:blip>
          <a:stretch>
            <a:fillRect/>
          </a:stretch>
        </p:blipFill>
        <p:spPr>
          <a:xfrm>
            <a:off x="-4" y="0"/>
            <a:ext cx="423809" cy="6858002"/>
          </a:xfrm>
          <a:prstGeom prst="rect">
            <a:avLst/>
          </a:prstGeom>
          <a:noFill/>
          <a:ln>
            <a:noFill/>
          </a:ln>
        </p:spPr>
      </p:pic>
      <p:sp>
        <p:nvSpPr>
          <p:cNvPr id="520" name="Google Shape;520;p51"/>
          <p:cNvSpPr txBox="1">
            <a:spLocks noGrp="1"/>
          </p:cNvSpPr>
          <p:nvPr>
            <p:ph type="ctrTitle" idx="4294967295"/>
          </p:nvPr>
        </p:nvSpPr>
        <p:spPr>
          <a:xfrm>
            <a:off x="-50" y="2133925"/>
            <a:ext cx="9144000" cy="10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rgbClr val="0BA1E6"/>
                </a:solidFill>
              </a:rPr>
              <a:t>Argumentos de línea de</a:t>
            </a:r>
            <a:endParaRPr sz="4500" b="1">
              <a:solidFill>
                <a:srgbClr val="0BA1E6"/>
              </a:solidFill>
            </a:endParaRPr>
          </a:p>
          <a:p>
            <a:pPr marL="0" lvl="0" indent="0" algn="ctr" rtl="0">
              <a:spcBef>
                <a:spcPts val="0"/>
              </a:spcBef>
              <a:spcAft>
                <a:spcPts val="0"/>
              </a:spcAft>
              <a:buNone/>
            </a:pPr>
            <a:r>
              <a:rPr lang="en" sz="4500" b="1">
                <a:solidFill>
                  <a:srgbClr val="0BA1E6"/>
                </a:solidFill>
              </a:rPr>
              <a:t>comandos</a:t>
            </a:r>
            <a:endParaRPr sz="4500" b="1">
              <a:solidFill>
                <a:srgbClr val="0BA1E6"/>
              </a:solidFill>
            </a:endParaRPr>
          </a:p>
          <a:p>
            <a:pPr marL="0" lvl="0" indent="0" algn="l" rtl="0">
              <a:spcBef>
                <a:spcPts val="0"/>
              </a:spcBef>
              <a:spcAft>
                <a:spcPts val="0"/>
              </a:spcAft>
              <a:buNone/>
            </a:pPr>
            <a:endParaRPr sz="4500" b="1">
              <a:solidFill>
                <a:srgbClr val="0BA1E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1294012" y="181600"/>
            <a:ext cx="6555975" cy="1284000"/>
          </a:xfrm>
          <a:prstGeom prst="rect">
            <a:avLst/>
          </a:prstGeom>
          <a:noFill/>
          <a:ln>
            <a:noFill/>
          </a:ln>
        </p:spPr>
      </p:pic>
      <p:pic>
        <p:nvPicPr>
          <p:cNvPr id="80" name="Google Shape;80;p16"/>
          <p:cNvPicPr preferRelativeResize="0"/>
          <p:nvPr/>
        </p:nvPicPr>
        <p:blipFill>
          <a:blip r:embed="rId4">
            <a:alphaModFix/>
          </a:blip>
          <a:stretch>
            <a:fillRect/>
          </a:stretch>
        </p:blipFill>
        <p:spPr>
          <a:xfrm>
            <a:off x="1023850" y="1618000"/>
            <a:ext cx="7096301" cy="5107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2"/>
          <p:cNvSpPr txBox="1"/>
          <p:nvPr/>
        </p:nvSpPr>
        <p:spPr>
          <a:xfrm>
            <a:off x="735750" y="466900"/>
            <a:ext cx="7672500" cy="1956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 ./rgb2hex </a:t>
            </a:r>
            <a:r>
              <a:rPr lang="en" sz="1800">
                <a:solidFill>
                  <a:schemeClr val="accent5"/>
                </a:solidFill>
                <a:latin typeface="Consolas"/>
                <a:ea typeface="Consolas"/>
                <a:cs typeface="Consolas"/>
                <a:sym typeface="Consolas"/>
              </a:rPr>
              <a:t>23 255 87</a:t>
            </a:r>
            <a:endParaRPr sz="1800">
              <a:solidFill>
                <a:schemeClr val="accent5"/>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0x17ff57</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chemeClr val="lt1"/>
                </a:solidFill>
                <a:latin typeface="Consolas"/>
                <a:ea typeface="Consolas"/>
                <a:cs typeface="Consolas"/>
                <a:sym typeface="Consolas"/>
              </a:rPr>
              <a:t>$ ./rgb2hex </a:t>
            </a:r>
            <a:r>
              <a:rPr lang="en" sz="1800">
                <a:solidFill>
                  <a:schemeClr val="accent5"/>
                </a:solidFill>
                <a:latin typeface="Consolas"/>
                <a:ea typeface="Consolas"/>
                <a:cs typeface="Consolas"/>
                <a:sym typeface="Consolas"/>
              </a:rPr>
              <a:t>255 255 0</a:t>
            </a:r>
            <a:endParaRPr sz="1800">
              <a:solidFill>
                <a:schemeClr val="accent5"/>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0xffff00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chemeClr val="lt1"/>
                </a:solidFill>
                <a:latin typeface="Consolas"/>
                <a:ea typeface="Consolas"/>
                <a:cs typeface="Consolas"/>
                <a:sym typeface="Consolas"/>
              </a:rPr>
              <a:t>$ ./rgb2hex </a:t>
            </a:r>
            <a:r>
              <a:rPr lang="en" sz="1800">
                <a:solidFill>
                  <a:schemeClr val="accent5"/>
                </a:solidFill>
                <a:latin typeface="Consolas"/>
                <a:ea typeface="Consolas"/>
                <a:cs typeface="Consolas"/>
                <a:sym typeface="Consolas"/>
              </a:rPr>
              <a:t>48 0 127</a:t>
            </a:r>
            <a:endParaRPr sz="1800">
              <a:solidFill>
                <a:schemeClr val="accent5"/>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0x30007f</a:t>
            </a:r>
            <a:endParaRPr sz="1800">
              <a:solidFill>
                <a:srgbClr val="D9D9D9"/>
              </a:solidFill>
              <a:latin typeface="Consolas"/>
              <a:ea typeface="Consolas"/>
              <a:cs typeface="Consolas"/>
              <a:sym typeface="Consolas"/>
            </a:endParaRPr>
          </a:p>
          <a:p>
            <a:pPr marL="0" lvl="0" indent="0" algn="l" rtl="0">
              <a:spcBef>
                <a:spcPts val="0"/>
              </a:spcBef>
              <a:spcAft>
                <a:spcPts val="0"/>
              </a:spcAft>
              <a:buNone/>
            </a:pPr>
            <a:endParaRPr sz="1800">
              <a:solidFill>
                <a:srgbClr val="D9D9D9"/>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3"/>
          <p:cNvSpPr txBox="1"/>
          <p:nvPr/>
        </p:nvSpPr>
        <p:spPr>
          <a:xfrm>
            <a:off x="735750" y="238300"/>
            <a:ext cx="7672500" cy="3074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D9D9D9"/>
                </a:solidFill>
                <a:latin typeface="Consolas"/>
                <a:ea typeface="Consolas"/>
                <a:cs typeface="Consolas"/>
                <a:sym typeface="Consolas"/>
              </a:rPr>
              <a:t>#include &lt;stdio.h&gt;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#include &lt;stdlib.h&gt;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int main(</a:t>
            </a:r>
            <a:r>
              <a:rPr lang="en" sz="1800">
                <a:solidFill>
                  <a:schemeClr val="accent5"/>
                </a:solidFill>
                <a:latin typeface="Consolas"/>
                <a:ea typeface="Consolas"/>
                <a:cs typeface="Consolas"/>
                <a:sym typeface="Consolas"/>
              </a:rPr>
              <a:t>int</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argc</a:t>
            </a:r>
            <a:r>
              <a:rPr lang="en" sz="1800">
                <a:solidFill>
                  <a:srgbClr val="D9D9D9"/>
                </a:solidFill>
                <a:latin typeface="Consolas"/>
                <a:ea typeface="Consolas"/>
                <a:cs typeface="Consolas"/>
                <a:sym typeface="Consolas"/>
              </a:rPr>
              <a:t>, </a:t>
            </a:r>
            <a:r>
              <a:rPr lang="en" sz="1800">
                <a:solidFill>
                  <a:schemeClr val="accent5"/>
                </a:solidFill>
                <a:latin typeface="Consolas"/>
                <a:ea typeface="Consolas"/>
                <a:cs typeface="Consolas"/>
                <a:sym typeface="Consolas"/>
              </a:rPr>
              <a:t>char *</a:t>
            </a:r>
            <a:r>
              <a:rPr lang="en" sz="1800">
                <a:solidFill>
                  <a:schemeClr val="accent6"/>
                </a:solidFill>
                <a:latin typeface="Consolas"/>
                <a:ea typeface="Consolas"/>
                <a:cs typeface="Consolas"/>
                <a:sym typeface="Consolas"/>
              </a:rPr>
              <a:t>argv</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 {</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const int r = atoi(</a:t>
            </a:r>
            <a:r>
              <a:rPr lang="en" sz="1800">
                <a:solidFill>
                  <a:schemeClr val="accent6"/>
                </a:solidFill>
                <a:latin typeface="Consolas"/>
                <a:ea typeface="Consolas"/>
                <a:cs typeface="Consolas"/>
                <a:sym typeface="Consolas"/>
              </a:rPr>
              <a:t>argv</a:t>
            </a:r>
            <a:r>
              <a:rPr lang="en" sz="1800">
                <a:solidFill>
                  <a:schemeClr val="accent5"/>
                </a:solidFill>
                <a:latin typeface="Consolas"/>
                <a:ea typeface="Consolas"/>
                <a:cs typeface="Consolas"/>
                <a:sym typeface="Consolas"/>
              </a:rPr>
              <a:t>[1]</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const int g = atoi(</a:t>
            </a:r>
            <a:r>
              <a:rPr lang="en" sz="1800">
                <a:solidFill>
                  <a:schemeClr val="accent6"/>
                </a:solidFill>
                <a:latin typeface="Consolas"/>
                <a:ea typeface="Consolas"/>
                <a:cs typeface="Consolas"/>
                <a:sym typeface="Consolas"/>
              </a:rPr>
              <a:t>argv</a:t>
            </a:r>
            <a:r>
              <a:rPr lang="en" sz="1800">
                <a:solidFill>
                  <a:schemeClr val="accent5"/>
                </a:solidFill>
                <a:latin typeface="Consolas"/>
                <a:ea typeface="Consolas"/>
                <a:cs typeface="Consolas"/>
                <a:sym typeface="Consolas"/>
              </a:rPr>
              <a:t>[2]</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const int b = atoi(</a:t>
            </a:r>
            <a:r>
              <a:rPr lang="en" sz="1800">
                <a:solidFill>
                  <a:schemeClr val="accent6"/>
                </a:solidFill>
                <a:latin typeface="Consolas"/>
                <a:ea typeface="Consolas"/>
                <a:cs typeface="Consolas"/>
                <a:sym typeface="Consolas"/>
              </a:rPr>
              <a:t>argv</a:t>
            </a:r>
            <a:r>
              <a:rPr lang="en" sz="1800">
                <a:solidFill>
                  <a:schemeClr val="accent5"/>
                </a:solidFill>
                <a:latin typeface="Consolas"/>
                <a:ea typeface="Consolas"/>
                <a:cs typeface="Consolas"/>
                <a:sym typeface="Consolas"/>
              </a:rPr>
              <a:t>[3]</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printf("0x%02x%02x%02x\n", r, g, b);</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return 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endParaRPr sz="1800">
              <a:solidFill>
                <a:srgbClr val="D9D9D9"/>
              </a:solidFill>
              <a:latin typeface="Consolas"/>
              <a:ea typeface="Consolas"/>
              <a:cs typeface="Consolas"/>
              <a:sym typeface="Consolas"/>
            </a:endParaRPr>
          </a:p>
        </p:txBody>
      </p:sp>
      <p:sp>
        <p:nvSpPr>
          <p:cNvPr id="531" name="Google Shape;531;p53"/>
          <p:cNvSpPr txBox="1"/>
          <p:nvPr/>
        </p:nvSpPr>
        <p:spPr>
          <a:xfrm>
            <a:off x="735750" y="5446200"/>
            <a:ext cx="7672500" cy="735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 ./rgb2hex </a:t>
            </a:r>
            <a:r>
              <a:rPr lang="en" sz="1800">
                <a:solidFill>
                  <a:schemeClr val="accent5"/>
                </a:solidFill>
                <a:latin typeface="Consolas"/>
                <a:ea typeface="Consolas"/>
                <a:cs typeface="Consolas"/>
                <a:sym typeface="Consolas"/>
              </a:rPr>
              <a:t>23 255 87</a:t>
            </a:r>
            <a:endParaRPr sz="1800">
              <a:solidFill>
                <a:schemeClr val="accent5"/>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0x17ff57</a:t>
            </a:r>
            <a:endParaRPr sz="1800">
              <a:solidFill>
                <a:srgbClr val="D9D9D9"/>
              </a:solidFill>
              <a:latin typeface="Consolas"/>
              <a:ea typeface="Consolas"/>
              <a:cs typeface="Consolas"/>
              <a:sym typeface="Consolas"/>
            </a:endParaRPr>
          </a:p>
        </p:txBody>
      </p:sp>
      <p:sp>
        <p:nvSpPr>
          <p:cNvPr id="532" name="Google Shape;532;p53"/>
          <p:cNvSpPr txBox="1"/>
          <p:nvPr/>
        </p:nvSpPr>
        <p:spPr>
          <a:xfrm>
            <a:off x="978200" y="4723000"/>
            <a:ext cx="10752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argv[0]</a:t>
            </a:r>
            <a:endParaRPr sz="1800">
              <a:solidFill>
                <a:schemeClr val="accent5"/>
              </a:solidFill>
              <a:latin typeface="Consolas"/>
              <a:ea typeface="Consolas"/>
              <a:cs typeface="Consolas"/>
              <a:sym typeface="Consolas"/>
            </a:endParaRPr>
          </a:p>
        </p:txBody>
      </p:sp>
      <p:sp>
        <p:nvSpPr>
          <p:cNvPr id="533" name="Google Shape;533;p53"/>
          <p:cNvSpPr txBox="1"/>
          <p:nvPr/>
        </p:nvSpPr>
        <p:spPr>
          <a:xfrm>
            <a:off x="3030050" y="4723000"/>
            <a:ext cx="10752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argv[3]</a:t>
            </a:r>
            <a:endParaRPr sz="1800">
              <a:solidFill>
                <a:schemeClr val="accent5"/>
              </a:solidFill>
              <a:latin typeface="Consolas"/>
              <a:ea typeface="Consolas"/>
              <a:cs typeface="Consolas"/>
              <a:sym typeface="Consolas"/>
            </a:endParaRPr>
          </a:p>
        </p:txBody>
      </p:sp>
      <p:sp>
        <p:nvSpPr>
          <p:cNvPr id="534" name="Google Shape;534;p53"/>
          <p:cNvSpPr/>
          <p:nvPr/>
        </p:nvSpPr>
        <p:spPr>
          <a:xfrm rot="5400000">
            <a:off x="1594625" y="4835875"/>
            <a:ext cx="166200" cy="1133400"/>
          </a:xfrm>
          <a:prstGeom prst="leftBrace">
            <a:avLst>
              <a:gd name="adj1" fmla="val 8333"/>
              <a:gd name="adj2" fmla="val 50000"/>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txBox="1"/>
          <p:nvPr/>
        </p:nvSpPr>
        <p:spPr>
          <a:xfrm>
            <a:off x="2572850" y="4418200"/>
            <a:ext cx="10752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argv[2]</a:t>
            </a:r>
            <a:endParaRPr sz="1800">
              <a:solidFill>
                <a:schemeClr val="accent5"/>
              </a:solidFill>
              <a:latin typeface="Consolas"/>
              <a:ea typeface="Consolas"/>
              <a:cs typeface="Consolas"/>
              <a:sym typeface="Consolas"/>
            </a:endParaRPr>
          </a:p>
        </p:txBody>
      </p:sp>
      <p:sp>
        <p:nvSpPr>
          <p:cNvPr id="536" name="Google Shape;536;p53"/>
          <p:cNvSpPr txBox="1"/>
          <p:nvPr/>
        </p:nvSpPr>
        <p:spPr>
          <a:xfrm>
            <a:off x="2115650" y="4113400"/>
            <a:ext cx="10752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nsolas"/>
                <a:ea typeface="Consolas"/>
                <a:cs typeface="Consolas"/>
                <a:sym typeface="Consolas"/>
              </a:rPr>
              <a:t>argv[1]</a:t>
            </a:r>
            <a:endParaRPr sz="1800">
              <a:solidFill>
                <a:schemeClr val="accent5"/>
              </a:solidFill>
              <a:latin typeface="Consolas"/>
              <a:ea typeface="Consolas"/>
              <a:cs typeface="Consolas"/>
              <a:sym typeface="Consolas"/>
            </a:endParaRPr>
          </a:p>
        </p:txBody>
      </p:sp>
      <p:cxnSp>
        <p:nvCxnSpPr>
          <p:cNvPr id="537" name="Google Shape;537;p53"/>
          <p:cNvCxnSpPr/>
          <p:nvPr/>
        </p:nvCxnSpPr>
        <p:spPr>
          <a:xfrm rot="10800000">
            <a:off x="2468875" y="4563675"/>
            <a:ext cx="0" cy="961500"/>
          </a:xfrm>
          <a:prstGeom prst="straightConnector1">
            <a:avLst/>
          </a:prstGeom>
          <a:noFill/>
          <a:ln w="19050" cap="flat" cmpd="sng">
            <a:solidFill>
              <a:schemeClr val="accent5"/>
            </a:solidFill>
            <a:prstDash val="solid"/>
            <a:round/>
            <a:headEnd type="none" w="med" len="med"/>
            <a:tailEnd type="triangle" w="med" len="med"/>
          </a:ln>
        </p:spPr>
      </p:cxnSp>
      <p:cxnSp>
        <p:nvCxnSpPr>
          <p:cNvPr id="538" name="Google Shape;538;p53"/>
          <p:cNvCxnSpPr/>
          <p:nvPr/>
        </p:nvCxnSpPr>
        <p:spPr>
          <a:xfrm rot="10800000">
            <a:off x="2901137" y="4860075"/>
            <a:ext cx="0" cy="665100"/>
          </a:xfrm>
          <a:prstGeom prst="straightConnector1">
            <a:avLst/>
          </a:prstGeom>
          <a:noFill/>
          <a:ln w="19050" cap="flat" cmpd="sng">
            <a:solidFill>
              <a:schemeClr val="accent5"/>
            </a:solidFill>
            <a:prstDash val="solid"/>
            <a:round/>
            <a:headEnd type="none" w="med" len="med"/>
            <a:tailEnd type="triangle" w="med" len="med"/>
          </a:ln>
        </p:spPr>
      </p:cxnSp>
      <p:cxnSp>
        <p:nvCxnSpPr>
          <p:cNvPr id="539" name="Google Shape;539;p53"/>
          <p:cNvCxnSpPr/>
          <p:nvPr/>
        </p:nvCxnSpPr>
        <p:spPr>
          <a:xfrm rot="10800000">
            <a:off x="3341711" y="5142675"/>
            <a:ext cx="0" cy="382500"/>
          </a:xfrm>
          <a:prstGeom prst="straightConnector1">
            <a:avLst/>
          </a:prstGeom>
          <a:noFill/>
          <a:ln w="19050" cap="flat" cmpd="sng">
            <a:solidFill>
              <a:schemeClr val="accent5"/>
            </a:solidFill>
            <a:prstDash val="solid"/>
            <a:round/>
            <a:headEnd type="none" w="med" len="med"/>
            <a:tailEnd type="triangle" w="med" len="med"/>
          </a:ln>
        </p:spPr>
      </p:cxnSp>
      <p:sp>
        <p:nvSpPr>
          <p:cNvPr id="540" name="Google Shape;540;p53"/>
          <p:cNvSpPr txBox="1"/>
          <p:nvPr/>
        </p:nvSpPr>
        <p:spPr>
          <a:xfrm>
            <a:off x="1874600" y="3607013"/>
            <a:ext cx="1343700" cy="4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Consolas"/>
                <a:ea typeface="Consolas"/>
                <a:cs typeface="Consolas"/>
                <a:sym typeface="Consolas"/>
              </a:rPr>
              <a:t>argc = 4</a:t>
            </a:r>
            <a:endParaRPr sz="1800">
              <a:solidFill>
                <a:schemeClr val="dk2"/>
              </a:solidFill>
              <a:latin typeface="Consolas"/>
              <a:ea typeface="Consolas"/>
              <a:cs typeface="Consolas"/>
              <a:sym typeface="Consolas"/>
            </a:endParaRPr>
          </a:p>
        </p:txBody>
      </p:sp>
      <p:sp>
        <p:nvSpPr>
          <p:cNvPr id="541" name="Google Shape;541;p53"/>
          <p:cNvSpPr/>
          <p:nvPr/>
        </p:nvSpPr>
        <p:spPr>
          <a:xfrm rot="5400000">
            <a:off x="2463350" y="2671825"/>
            <a:ext cx="166200" cy="28707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4"/>
          <p:cNvSpPr txBox="1"/>
          <p:nvPr/>
        </p:nvSpPr>
        <p:spPr>
          <a:xfrm>
            <a:off x="735750" y="238300"/>
            <a:ext cx="7672500" cy="4233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D9D9D9"/>
                </a:solidFill>
                <a:latin typeface="Consolas"/>
                <a:ea typeface="Consolas"/>
                <a:cs typeface="Consolas"/>
                <a:sym typeface="Consolas"/>
              </a:rPr>
              <a:t>#include &lt;stdio.h&gt;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#include &lt;stdlib.h&gt;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int main(</a:t>
            </a:r>
            <a:r>
              <a:rPr lang="en" sz="1800">
                <a:solidFill>
                  <a:schemeClr val="accent5"/>
                </a:solidFill>
                <a:latin typeface="Consolas"/>
                <a:ea typeface="Consolas"/>
                <a:cs typeface="Consolas"/>
                <a:sym typeface="Consolas"/>
              </a:rPr>
              <a:t>int</a:t>
            </a:r>
            <a:r>
              <a:rPr lang="en" sz="1800">
                <a:solidFill>
                  <a:srgbClr val="D9D9D9"/>
                </a:solidFill>
                <a:latin typeface="Consolas"/>
                <a:ea typeface="Consolas"/>
                <a:cs typeface="Consolas"/>
                <a:sym typeface="Consolas"/>
              </a:rPr>
              <a:t> </a:t>
            </a:r>
            <a:r>
              <a:rPr lang="en" sz="1800">
                <a:solidFill>
                  <a:schemeClr val="accent6"/>
                </a:solidFill>
                <a:latin typeface="Consolas"/>
                <a:ea typeface="Consolas"/>
                <a:cs typeface="Consolas"/>
                <a:sym typeface="Consolas"/>
              </a:rPr>
              <a:t>argc</a:t>
            </a:r>
            <a:r>
              <a:rPr lang="en" sz="1800">
                <a:solidFill>
                  <a:srgbClr val="D9D9D9"/>
                </a:solidFill>
                <a:latin typeface="Consolas"/>
                <a:ea typeface="Consolas"/>
                <a:cs typeface="Consolas"/>
                <a:sym typeface="Consolas"/>
              </a:rPr>
              <a:t>, </a:t>
            </a:r>
            <a:r>
              <a:rPr lang="en" sz="1800">
                <a:solidFill>
                  <a:schemeClr val="accent5"/>
                </a:solidFill>
                <a:latin typeface="Consolas"/>
                <a:ea typeface="Consolas"/>
                <a:cs typeface="Consolas"/>
                <a:sym typeface="Consolas"/>
              </a:rPr>
              <a:t>char *</a:t>
            </a:r>
            <a:r>
              <a:rPr lang="en" sz="1800">
                <a:solidFill>
                  <a:schemeClr val="accent6"/>
                </a:solidFill>
                <a:latin typeface="Consolas"/>
                <a:ea typeface="Consolas"/>
                <a:cs typeface="Consolas"/>
                <a:sym typeface="Consolas"/>
              </a:rPr>
              <a:t>argv</a:t>
            </a:r>
            <a:r>
              <a:rPr lang="en" sz="1800">
                <a:solidFill>
                  <a:schemeClr val="accent5"/>
                </a:solidFill>
                <a:latin typeface="Consolas"/>
                <a:ea typeface="Consolas"/>
                <a:cs typeface="Consolas"/>
                <a:sym typeface="Consolas"/>
              </a:rPr>
              <a:t>[]</a:t>
            </a:r>
            <a:r>
              <a:rPr lang="en" sz="1800">
                <a:solidFill>
                  <a:srgbClr val="D9D9D9"/>
                </a:solidFill>
                <a:latin typeface="Consolas"/>
                <a:ea typeface="Consolas"/>
                <a:cs typeface="Consolas"/>
                <a:sym typeface="Consolas"/>
              </a:rPr>
              <a:t>) {</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if (</a:t>
            </a:r>
            <a:r>
              <a:rPr lang="en" sz="1800">
                <a:solidFill>
                  <a:schemeClr val="accent6"/>
                </a:solidFill>
                <a:latin typeface="Consolas"/>
                <a:ea typeface="Consolas"/>
                <a:cs typeface="Consolas"/>
                <a:sym typeface="Consolas"/>
              </a:rPr>
              <a:t>argc</a:t>
            </a:r>
            <a:r>
              <a:rPr lang="en" sz="1800">
                <a:solidFill>
                  <a:srgbClr val="D9D9D9"/>
                </a:solidFill>
                <a:latin typeface="Consolas"/>
                <a:ea typeface="Consolas"/>
                <a:cs typeface="Consolas"/>
                <a:sym typeface="Consolas"/>
              </a:rPr>
              <a:t> != 4) {</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printf("Uso: %s &lt;r&gt; &lt;g&gt; &lt;b&gt;\n", </a:t>
            </a:r>
            <a:r>
              <a:rPr lang="en" sz="1800">
                <a:solidFill>
                  <a:schemeClr val="accent6"/>
                </a:solidFill>
                <a:latin typeface="Consolas"/>
                <a:ea typeface="Consolas"/>
                <a:cs typeface="Consolas"/>
                <a:sym typeface="Consolas"/>
              </a:rPr>
              <a:t>argv</a:t>
            </a:r>
            <a:r>
              <a:rPr lang="en" sz="1800">
                <a:solidFill>
                  <a:schemeClr val="accent5"/>
                </a:solidFill>
                <a:latin typeface="Consolas"/>
                <a:ea typeface="Consolas"/>
                <a:cs typeface="Consolas"/>
                <a:sym typeface="Consolas"/>
              </a:rPr>
              <a:t>[0]</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return 1;</a:t>
            </a:r>
            <a:endParaRPr sz="1800">
              <a:solidFill>
                <a:srgbClr val="D9D9D9"/>
              </a:solidFill>
              <a:latin typeface="Consolas"/>
              <a:ea typeface="Consolas"/>
              <a:cs typeface="Consolas"/>
              <a:sym typeface="Consolas"/>
            </a:endParaRPr>
          </a:p>
          <a:p>
            <a:pPr marL="0" lvl="0" indent="45720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const int r = atoi(</a:t>
            </a:r>
            <a:r>
              <a:rPr lang="en" sz="1800">
                <a:solidFill>
                  <a:schemeClr val="accent6"/>
                </a:solidFill>
                <a:latin typeface="Consolas"/>
                <a:ea typeface="Consolas"/>
                <a:cs typeface="Consolas"/>
                <a:sym typeface="Consolas"/>
              </a:rPr>
              <a:t>argv</a:t>
            </a:r>
            <a:r>
              <a:rPr lang="en" sz="1800">
                <a:solidFill>
                  <a:schemeClr val="accent5"/>
                </a:solidFill>
                <a:latin typeface="Consolas"/>
                <a:ea typeface="Consolas"/>
                <a:cs typeface="Consolas"/>
                <a:sym typeface="Consolas"/>
              </a:rPr>
              <a:t>[1]</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const int g = atoi(</a:t>
            </a:r>
            <a:r>
              <a:rPr lang="en" sz="1800">
                <a:solidFill>
                  <a:schemeClr val="accent6"/>
                </a:solidFill>
                <a:latin typeface="Consolas"/>
                <a:ea typeface="Consolas"/>
                <a:cs typeface="Consolas"/>
                <a:sym typeface="Consolas"/>
              </a:rPr>
              <a:t>argv</a:t>
            </a:r>
            <a:r>
              <a:rPr lang="en" sz="1800">
                <a:solidFill>
                  <a:schemeClr val="accent5"/>
                </a:solidFill>
                <a:latin typeface="Consolas"/>
                <a:ea typeface="Consolas"/>
                <a:cs typeface="Consolas"/>
                <a:sym typeface="Consolas"/>
              </a:rPr>
              <a:t>[2]</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const int b = atoi(</a:t>
            </a:r>
            <a:r>
              <a:rPr lang="en" sz="1800">
                <a:solidFill>
                  <a:schemeClr val="accent6"/>
                </a:solidFill>
                <a:latin typeface="Consolas"/>
                <a:ea typeface="Consolas"/>
                <a:cs typeface="Consolas"/>
                <a:sym typeface="Consolas"/>
              </a:rPr>
              <a:t>argv</a:t>
            </a:r>
            <a:r>
              <a:rPr lang="en" sz="1800">
                <a:solidFill>
                  <a:schemeClr val="accent5"/>
                </a:solidFill>
                <a:latin typeface="Consolas"/>
                <a:ea typeface="Consolas"/>
                <a:cs typeface="Consolas"/>
                <a:sym typeface="Consolas"/>
              </a:rPr>
              <a:t>[3]</a:t>
            </a: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printf("0x%02x%02x%02x\n", r, g, b);</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	return 0;</a:t>
            </a:r>
            <a:endParaRPr sz="1800">
              <a:solidFill>
                <a:srgbClr val="D9D9D9"/>
              </a:solidFill>
              <a:latin typeface="Consolas"/>
              <a:ea typeface="Consolas"/>
              <a:cs typeface="Consolas"/>
              <a:sym typeface="Consolas"/>
            </a:endParaRPr>
          </a:p>
          <a:p>
            <a:pPr marL="0" lvl="0" indent="0" algn="l" rtl="0">
              <a:spcBef>
                <a:spcPts val="0"/>
              </a:spcBef>
              <a:spcAft>
                <a:spcPts val="0"/>
              </a:spcAft>
              <a:buNone/>
            </a:pPr>
            <a:r>
              <a:rPr lang="en" sz="1800">
                <a:solidFill>
                  <a:srgbClr val="D9D9D9"/>
                </a:solidFill>
                <a:latin typeface="Consolas"/>
                <a:ea typeface="Consolas"/>
                <a:cs typeface="Consolas"/>
                <a:sym typeface="Consolas"/>
              </a:rPr>
              <a:t>}</a:t>
            </a:r>
            <a:endParaRPr sz="1800">
              <a:solidFill>
                <a:srgbClr val="D9D9D9"/>
              </a:solidFill>
              <a:latin typeface="Consolas"/>
              <a:ea typeface="Consolas"/>
              <a:cs typeface="Consolas"/>
              <a:sym typeface="Consolas"/>
            </a:endParaRPr>
          </a:p>
          <a:p>
            <a:pPr marL="0" lvl="0" indent="0" algn="l" rtl="0">
              <a:spcBef>
                <a:spcPts val="0"/>
              </a:spcBef>
              <a:spcAft>
                <a:spcPts val="0"/>
              </a:spcAft>
              <a:buNone/>
            </a:pPr>
            <a:endParaRPr sz="1800">
              <a:solidFill>
                <a:srgbClr val="D9D9D9"/>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0"/>
        <p:cNvGrpSpPr/>
        <p:nvPr/>
      </p:nvGrpSpPr>
      <p:grpSpPr>
        <a:xfrm>
          <a:off x="0" y="0"/>
          <a:ext cx="0" cy="0"/>
          <a:chOff x="0" y="0"/>
          <a:chExt cx="0" cy="0"/>
        </a:xfrm>
      </p:grpSpPr>
      <p:pic>
        <p:nvPicPr>
          <p:cNvPr id="551" name="Google Shape;551;p55"/>
          <p:cNvPicPr preferRelativeResize="0"/>
          <p:nvPr/>
        </p:nvPicPr>
        <p:blipFill>
          <a:blip r:embed="rId3">
            <a:alphaModFix/>
          </a:blip>
          <a:stretch>
            <a:fillRect/>
          </a:stretch>
        </p:blipFill>
        <p:spPr>
          <a:xfrm>
            <a:off x="-4" y="0"/>
            <a:ext cx="423809" cy="6858002"/>
          </a:xfrm>
          <a:prstGeom prst="rect">
            <a:avLst/>
          </a:prstGeom>
          <a:noFill/>
          <a:ln>
            <a:noFill/>
          </a:ln>
        </p:spPr>
      </p:pic>
      <p:pic>
        <p:nvPicPr>
          <p:cNvPr id="552" name="Google Shape;552;p55"/>
          <p:cNvPicPr preferRelativeResize="0"/>
          <p:nvPr/>
        </p:nvPicPr>
        <p:blipFill>
          <a:blip r:embed="rId4">
            <a:alphaModFix/>
          </a:blip>
          <a:stretch>
            <a:fillRect/>
          </a:stretch>
        </p:blipFill>
        <p:spPr>
          <a:xfrm>
            <a:off x="8720196" y="0"/>
            <a:ext cx="423809" cy="6858002"/>
          </a:xfrm>
          <a:prstGeom prst="rect">
            <a:avLst/>
          </a:prstGeom>
          <a:noFill/>
          <a:ln>
            <a:noFill/>
          </a:ln>
        </p:spPr>
      </p:pic>
      <p:pic>
        <p:nvPicPr>
          <p:cNvPr id="553" name="Google Shape;553;p55"/>
          <p:cNvPicPr preferRelativeResize="0"/>
          <p:nvPr/>
        </p:nvPicPr>
        <p:blipFill>
          <a:blip r:embed="rId5">
            <a:alphaModFix/>
          </a:blip>
          <a:stretch>
            <a:fillRect/>
          </a:stretch>
        </p:blipFill>
        <p:spPr>
          <a:xfrm>
            <a:off x="576205" y="1530600"/>
            <a:ext cx="7991593" cy="37967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idx="4294967295"/>
          </p:nvPr>
        </p:nvSpPr>
        <p:spPr>
          <a:xfrm>
            <a:off x="311700" y="1523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Máscaras de bits</a:t>
            </a:r>
            <a:endParaRPr/>
          </a:p>
          <a:p>
            <a:pPr marL="0" lvl="0" indent="0" algn="l" rtl="0">
              <a:spcBef>
                <a:spcPts val="0"/>
              </a:spcBef>
              <a:spcAft>
                <a:spcPts val="0"/>
              </a:spcAft>
              <a:buNone/>
            </a:pPr>
            <a:endParaRPr/>
          </a:p>
        </p:txBody>
      </p:sp>
      <p:sp>
        <p:nvSpPr>
          <p:cNvPr id="86" name="Google Shape;86;p17"/>
          <p:cNvSpPr txBox="1"/>
          <p:nvPr/>
        </p:nvSpPr>
        <p:spPr>
          <a:xfrm>
            <a:off x="390750" y="2113218"/>
            <a:ext cx="52785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uint32_t</a:t>
            </a:r>
            <a:r>
              <a:rPr lang="en" sz="2400">
                <a:solidFill>
                  <a:srgbClr val="D9D9D9"/>
                </a:solidFill>
                <a:latin typeface="Consolas"/>
                <a:ea typeface="Consolas"/>
                <a:cs typeface="Consolas"/>
                <a:sym typeface="Consolas"/>
              </a:rPr>
              <a:t> color </a:t>
            </a:r>
            <a:r>
              <a:rPr lang="en" sz="2400">
                <a:solidFill>
                  <a:schemeClr val="accent5"/>
                </a:solidFill>
                <a:latin typeface="Consolas"/>
                <a:ea typeface="Consolas"/>
                <a:cs typeface="Consolas"/>
                <a:sym typeface="Consolas"/>
              </a:rPr>
              <a:t>= </a:t>
            </a:r>
            <a:r>
              <a:rPr lang="en" sz="2400">
                <a:solidFill>
                  <a:schemeClr val="dk2"/>
                </a:solidFill>
                <a:latin typeface="Consolas"/>
                <a:ea typeface="Consolas"/>
                <a:cs typeface="Consolas"/>
                <a:sym typeface="Consolas"/>
              </a:rPr>
              <a:t>0x</a:t>
            </a:r>
            <a:r>
              <a:rPr lang="en" sz="2400">
                <a:solidFill>
                  <a:schemeClr val="lt2"/>
                </a:solidFill>
                <a:latin typeface="Consolas"/>
                <a:ea typeface="Consolas"/>
                <a:cs typeface="Consolas"/>
                <a:sym typeface="Consolas"/>
              </a:rPr>
              <a:t>adff9a</a:t>
            </a:r>
            <a:r>
              <a:rPr lang="en" sz="2400">
                <a:solidFill>
                  <a:srgbClr val="D9D9D9"/>
                </a:solidFill>
                <a:latin typeface="Consolas"/>
                <a:ea typeface="Consolas"/>
                <a:cs typeface="Consolas"/>
                <a:sym typeface="Consolas"/>
              </a:rPr>
              <a:t>;</a:t>
            </a:r>
            <a:endParaRPr sz="2400">
              <a:solidFill>
                <a:schemeClr val="dk2"/>
              </a:solidFill>
              <a:latin typeface="Consolas"/>
              <a:ea typeface="Consolas"/>
              <a:cs typeface="Consolas"/>
              <a:sym typeface="Consolas"/>
            </a:endParaRPr>
          </a:p>
        </p:txBody>
      </p:sp>
      <p:sp>
        <p:nvSpPr>
          <p:cNvPr id="87" name="Google Shape;87;p17"/>
          <p:cNvSpPr/>
          <p:nvPr/>
        </p:nvSpPr>
        <p:spPr>
          <a:xfrm>
            <a:off x="5085675" y="2178768"/>
            <a:ext cx="427500" cy="427500"/>
          </a:xfrm>
          <a:prstGeom prst="ellipse">
            <a:avLst/>
          </a:prstGeom>
          <a:solidFill>
            <a:srgbClr val="ADFF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3708863" y="2600793"/>
            <a:ext cx="291000" cy="1395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4039986" y="2600793"/>
            <a:ext cx="291000" cy="139500"/>
          </a:xfrm>
          <a:prstGeom prst="rect">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4378037" y="2600793"/>
            <a:ext cx="291000" cy="139500"/>
          </a:xfrm>
          <a:prstGeom prst="rect">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7"/>
          <p:cNvPicPr preferRelativeResize="0"/>
          <p:nvPr/>
        </p:nvPicPr>
        <p:blipFill>
          <a:blip r:embed="rId3">
            <a:alphaModFix/>
          </a:blip>
          <a:stretch>
            <a:fillRect/>
          </a:stretch>
        </p:blipFill>
        <p:spPr>
          <a:xfrm>
            <a:off x="2065887" y="841077"/>
            <a:ext cx="5012225" cy="981650"/>
          </a:xfrm>
          <a:prstGeom prst="rect">
            <a:avLst/>
          </a:prstGeom>
          <a:noFill/>
          <a:ln>
            <a:noFill/>
          </a:ln>
        </p:spPr>
      </p:pic>
      <p:grpSp>
        <p:nvGrpSpPr>
          <p:cNvPr id="92" name="Google Shape;92;p17"/>
          <p:cNvGrpSpPr/>
          <p:nvPr/>
        </p:nvGrpSpPr>
        <p:grpSpPr>
          <a:xfrm>
            <a:off x="390750" y="2946720"/>
            <a:ext cx="7417500" cy="3879450"/>
            <a:chOff x="390750" y="2946720"/>
            <a:chExt cx="7417500" cy="3879450"/>
          </a:xfrm>
        </p:grpSpPr>
        <p:sp>
          <p:nvSpPr>
            <p:cNvPr id="93" name="Google Shape;93;p17"/>
            <p:cNvSpPr txBox="1"/>
            <p:nvPr/>
          </p:nvSpPr>
          <p:spPr>
            <a:xfrm>
              <a:off x="390750" y="2946720"/>
              <a:ext cx="7417500" cy="1304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componente_b(</a:t>
              </a:r>
              <a:r>
                <a:rPr lang="en" sz="2400">
                  <a:solidFill>
                    <a:schemeClr val="accent5"/>
                  </a:solidFill>
                  <a:latin typeface="Consolas"/>
                  <a:ea typeface="Consolas"/>
                  <a:cs typeface="Consolas"/>
                  <a:sym typeface="Consolas"/>
                </a:rPr>
                <a:t>uint32_t</a:t>
              </a:r>
              <a:r>
                <a:rPr lang="en" sz="2400">
                  <a:solidFill>
                    <a:srgbClr val="D9D9D9"/>
                  </a:solidFill>
                  <a:latin typeface="Consolas"/>
                  <a:ea typeface="Consolas"/>
                  <a:cs typeface="Consolas"/>
                  <a:sym typeface="Consolas"/>
                </a:rPr>
                <a:t> color) {</a:t>
              </a:r>
              <a:endParaRPr sz="2400">
                <a:solidFill>
                  <a:schemeClr val="accent5"/>
                </a:solidFill>
                <a:latin typeface="Consolas"/>
                <a:ea typeface="Consolas"/>
                <a:cs typeface="Consolas"/>
                <a:sym typeface="Consolas"/>
              </a:endParaRPr>
            </a:p>
            <a:p>
              <a:pPr marL="0" lvl="0" indent="0" algn="l" rtl="0">
                <a:spcBef>
                  <a:spcPts val="0"/>
                </a:spcBef>
                <a:spcAft>
                  <a:spcPts val="0"/>
                </a:spcAft>
                <a:buNone/>
              </a:pPr>
              <a:r>
                <a:rPr lang="en" sz="2400">
                  <a:solidFill>
                    <a:schemeClr val="accent5"/>
                  </a:solidFill>
                  <a:latin typeface="Consolas"/>
                  <a:ea typeface="Consolas"/>
                  <a:cs typeface="Consolas"/>
                  <a:sym typeface="Consolas"/>
                </a:rPr>
                <a:t>    return</a:t>
              </a:r>
              <a:endParaRPr sz="2400">
                <a:solidFill>
                  <a:schemeClr val="accent6"/>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
          <p:nvSpPr>
            <p:cNvPr id="94" name="Google Shape;94;p17"/>
            <p:cNvSpPr txBox="1"/>
            <p:nvPr/>
          </p:nvSpPr>
          <p:spPr>
            <a:xfrm>
              <a:off x="390750" y="4251120"/>
              <a:ext cx="7417500" cy="1304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componente_g(</a:t>
              </a:r>
              <a:r>
                <a:rPr lang="en" sz="2400">
                  <a:solidFill>
                    <a:schemeClr val="accent5"/>
                  </a:solidFill>
                  <a:latin typeface="Consolas"/>
                  <a:ea typeface="Consolas"/>
                  <a:cs typeface="Consolas"/>
                  <a:sym typeface="Consolas"/>
                </a:rPr>
                <a:t>uint32_t</a:t>
              </a:r>
              <a:r>
                <a:rPr lang="en" sz="2400">
                  <a:solidFill>
                    <a:srgbClr val="D9D9D9"/>
                  </a:solidFill>
                  <a:latin typeface="Consolas"/>
                  <a:ea typeface="Consolas"/>
                  <a:cs typeface="Consolas"/>
                  <a:sym typeface="Consolas"/>
                </a:rPr>
                <a:t> color) {</a:t>
              </a:r>
              <a:endParaRPr sz="2400">
                <a:solidFill>
                  <a:schemeClr val="accent5"/>
                </a:solidFill>
                <a:latin typeface="Consolas"/>
                <a:ea typeface="Consolas"/>
                <a:cs typeface="Consolas"/>
                <a:sym typeface="Consolas"/>
              </a:endParaRPr>
            </a:p>
            <a:p>
              <a:pPr marL="0" lvl="0" indent="0" algn="l" rtl="0">
                <a:spcBef>
                  <a:spcPts val="0"/>
                </a:spcBef>
                <a:spcAft>
                  <a:spcPts val="0"/>
                </a:spcAft>
                <a:buNone/>
              </a:pPr>
              <a:r>
                <a:rPr lang="en" sz="2400">
                  <a:solidFill>
                    <a:schemeClr val="accent5"/>
                  </a:solidFill>
                  <a:latin typeface="Consolas"/>
                  <a:ea typeface="Consolas"/>
                  <a:cs typeface="Consolas"/>
                  <a:sym typeface="Consolas"/>
                </a:rPr>
                <a:t>    return</a:t>
              </a:r>
              <a:endParaRPr sz="2400">
                <a:solidFill>
                  <a:schemeClr val="accent6"/>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a:t>
              </a:r>
              <a:endParaRPr sz="2400">
                <a:solidFill>
                  <a:schemeClr val="accent5"/>
                </a:solidFill>
                <a:latin typeface="Consolas"/>
                <a:ea typeface="Consolas"/>
                <a:cs typeface="Consolas"/>
                <a:sym typeface="Consolas"/>
              </a:endParaRPr>
            </a:p>
          </p:txBody>
        </p:sp>
        <p:sp>
          <p:nvSpPr>
            <p:cNvPr id="95" name="Google Shape;95;p17"/>
            <p:cNvSpPr txBox="1"/>
            <p:nvPr/>
          </p:nvSpPr>
          <p:spPr>
            <a:xfrm>
              <a:off x="2231975" y="4607143"/>
              <a:ext cx="4430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6"/>
                  </a:solidFill>
                  <a:latin typeface="Consolas"/>
                  <a:ea typeface="Consolas"/>
                  <a:cs typeface="Consolas"/>
                  <a:sym typeface="Consolas"/>
                </a:rPr>
                <a:t>?</a:t>
              </a:r>
              <a:endParaRPr sz="2400">
                <a:solidFill>
                  <a:schemeClr val="accent6"/>
                </a:solidFill>
                <a:latin typeface="Consolas"/>
                <a:ea typeface="Consolas"/>
                <a:cs typeface="Consolas"/>
                <a:sym typeface="Consolas"/>
              </a:endParaRPr>
            </a:p>
            <a:p>
              <a:pPr marL="0" lvl="0" indent="0" algn="l" rtl="0">
                <a:spcBef>
                  <a:spcPts val="0"/>
                </a:spcBef>
                <a:spcAft>
                  <a:spcPts val="0"/>
                </a:spcAft>
                <a:buNone/>
              </a:pPr>
              <a:endParaRPr sz="2400">
                <a:solidFill>
                  <a:srgbClr val="D9D9D9"/>
                </a:solidFill>
                <a:latin typeface="Consolas"/>
                <a:ea typeface="Consolas"/>
                <a:cs typeface="Consolas"/>
                <a:sym typeface="Consolas"/>
              </a:endParaRPr>
            </a:p>
          </p:txBody>
        </p:sp>
        <p:sp>
          <p:nvSpPr>
            <p:cNvPr id="96" name="Google Shape;96;p17"/>
            <p:cNvSpPr txBox="1"/>
            <p:nvPr/>
          </p:nvSpPr>
          <p:spPr>
            <a:xfrm>
              <a:off x="390750" y="5521770"/>
              <a:ext cx="7417500" cy="1304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componente_r(</a:t>
              </a:r>
              <a:r>
                <a:rPr lang="en" sz="2400">
                  <a:solidFill>
                    <a:schemeClr val="accent5"/>
                  </a:solidFill>
                  <a:latin typeface="Consolas"/>
                  <a:ea typeface="Consolas"/>
                  <a:cs typeface="Consolas"/>
                  <a:sym typeface="Consolas"/>
                </a:rPr>
                <a:t>uint32_t</a:t>
              </a:r>
              <a:r>
                <a:rPr lang="en" sz="2400">
                  <a:solidFill>
                    <a:srgbClr val="D9D9D9"/>
                  </a:solidFill>
                  <a:latin typeface="Consolas"/>
                  <a:ea typeface="Consolas"/>
                  <a:cs typeface="Consolas"/>
                  <a:sym typeface="Consolas"/>
                </a:rPr>
                <a:t> color) {</a:t>
              </a:r>
              <a:endParaRPr sz="2400">
                <a:solidFill>
                  <a:schemeClr val="accent5"/>
                </a:solidFill>
                <a:latin typeface="Consolas"/>
                <a:ea typeface="Consolas"/>
                <a:cs typeface="Consolas"/>
                <a:sym typeface="Consolas"/>
              </a:endParaRPr>
            </a:p>
            <a:p>
              <a:pPr marL="0" lvl="0" indent="0" algn="l" rtl="0">
                <a:spcBef>
                  <a:spcPts val="0"/>
                </a:spcBef>
                <a:spcAft>
                  <a:spcPts val="0"/>
                </a:spcAft>
                <a:buNone/>
              </a:pPr>
              <a:r>
                <a:rPr lang="en" sz="2400">
                  <a:solidFill>
                    <a:schemeClr val="accent5"/>
                  </a:solidFill>
                  <a:latin typeface="Consolas"/>
                  <a:ea typeface="Consolas"/>
                  <a:cs typeface="Consolas"/>
                  <a:sym typeface="Consolas"/>
                </a:rPr>
                <a:t>    return</a:t>
              </a:r>
              <a:endParaRPr sz="2400">
                <a:solidFill>
                  <a:schemeClr val="accent6"/>
                </a:solidFill>
                <a:latin typeface="Consolas"/>
                <a:ea typeface="Consolas"/>
                <a:cs typeface="Consolas"/>
                <a:sym typeface="Consolas"/>
              </a:endParaRPr>
            </a:p>
            <a:p>
              <a:pPr marL="0" lvl="0" indent="0" algn="l" rtl="0">
                <a:spcBef>
                  <a:spcPts val="0"/>
                </a:spcBef>
                <a:spcAft>
                  <a:spcPts val="0"/>
                </a:spcAft>
                <a:buNone/>
              </a:pPr>
              <a:r>
                <a:rPr lang="en" sz="2400">
                  <a:solidFill>
                    <a:srgbClr val="D9D9D9"/>
                  </a:solidFill>
                  <a:latin typeface="Consolas"/>
                  <a:ea typeface="Consolas"/>
                  <a:cs typeface="Consolas"/>
                  <a:sym typeface="Consolas"/>
                </a:rPr>
                <a:t>}</a:t>
              </a:r>
              <a:endParaRPr sz="2400">
                <a:solidFill>
                  <a:schemeClr val="accent5"/>
                </a:solidFill>
                <a:latin typeface="Consolas"/>
                <a:ea typeface="Consolas"/>
                <a:cs typeface="Consolas"/>
                <a:sym typeface="Consolas"/>
              </a:endParaRPr>
            </a:p>
            <a:p>
              <a:pPr marL="0" lvl="0" indent="0" algn="l" rtl="0">
                <a:spcBef>
                  <a:spcPts val="0"/>
                </a:spcBef>
                <a:spcAft>
                  <a:spcPts val="0"/>
                </a:spcAft>
                <a:buNone/>
              </a:pPr>
              <a:endParaRPr sz="2400">
                <a:solidFill>
                  <a:schemeClr val="accent5"/>
                </a:solidFill>
                <a:latin typeface="Consolas"/>
                <a:ea typeface="Consolas"/>
                <a:cs typeface="Consolas"/>
                <a:sym typeface="Consolas"/>
              </a:endParaRPr>
            </a:p>
          </p:txBody>
        </p:sp>
        <p:sp>
          <p:nvSpPr>
            <p:cNvPr id="97" name="Google Shape;97;p17"/>
            <p:cNvSpPr txBox="1"/>
            <p:nvPr/>
          </p:nvSpPr>
          <p:spPr>
            <a:xfrm>
              <a:off x="2195100" y="5878688"/>
              <a:ext cx="4430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6"/>
                  </a:solidFill>
                  <a:latin typeface="Consolas"/>
                  <a:ea typeface="Consolas"/>
                  <a:cs typeface="Consolas"/>
                  <a:sym typeface="Consolas"/>
                </a:rPr>
                <a:t>?</a:t>
              </a:r>
              <a:endParaRPr sz="2400">
                <a:solidFill>
                  <a:schemeClr val="accent6"/>
                </a:solidFill>
                <a:latin typeface="Consolas"/>
                <a:ea typeface="Consolas"/>
                <a:cs typeface="Consolas"/>
                <a:sym typeface="Consolas"/>
              </a:endParaRPr>
            </a:p>
            <a:p>
              <a:pPr marL="0" lvl="0" indent="0" algn="l" rtl="0">
                <a:spcBef>
                  <a:spcPts val="0"/>
                </a:spcBef>
                <a:spcAft>
                  <a:spcPts val="0"/>
                </a:spcAft>
                <a:buNone/>
              </a:pPr>
              <a:endParaRPr sz="2400">
                <a:solidFill>
                  <a:srgbClr val="D9D9D9"/>
                </a:solidFill>
                <a:latin typeface="Consolas"/>
                <a:ea typeface="Consolas"/>
                <a:cs typeface="Consolas"/>
                <a:sym typeface="Consolas"/>
              </a:endParaRPr>
            </a:p>
          </p:txBody>
        </p:sp>
        <p:sp>
          <p:nvSpPr>
            <p:cNvPr id="98" name="Google Shape;98;p17"/>
            <p:cNvSpPr txBox="1"/>
            <p:nvPr/>
          </p:nvSpPr>
          <p:spPr>
            <a:xfrm>
              <a:off x="2277887" y="3300806"/>
              <a:ext cx="4430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6"/>
                  </a:solidFill>
                  <a:latin typeface="Consolas"/>
                  <a:ea typeface="Consolas"/>
                  <a:cs typeface="Consolas"/>
                  <a:sym typeface="Consolas"/>
                </a:rPr>
                <a:t>?</a:t>
              </a:r>
              <a:endParaRPr sz="2400">
                <a:solidFill>
                  <a:schemeClr val="accent6"/>
                </a:solidFill>
                <a:latin typeface="Consolas"/>
                <a:ea typeface="Consolas"/>
                <a:cs typeface="Consolas"/>
                <a:sym typeface="Consola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4" y="0"/>
            <a:ext cx="423809" cy="6858002"/>
          </a:xfrm>
          <a:prstGeom prst="rect">
            <a:avLst/>
          </a:prstGeom>
          <a:noFill/>
          <a:ln>
            <a:noFill/>
          </a:ln>
        </p:spPr>
      </p:pic>
      <p:sp>
        <p:nvSpPr>
          <p:cNvPr id="104" name="Google Shape;104;p18"/>
          <p:cNvSpPr txBox="1">
            <a:spLocks noGrp="1"/>
          </p:cNvSpPr>
          <p:nvPr>
            <p:ph type="ctrTitle" idx="4294967295"/>
          </p:nvPr>
        </p:nvSpPr>
        <p:spPr>
          <a:xfrm>
            <a:off x="-50" y="2133925"/>
            <a:ext cx="9144000" cy="10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b="1">
                <a:solidFill>
                  <a:srgbClr val="0BA1E6"/>
                </a:solidFill>
              </a:rPr>
              <a:t>Operaciones de bits</a:t>
            </a:r>
            <a:endParaRPr sz="4500" b="1">
              <a:solidFill>
                <a:srgbClr val="0BA1E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idx="4294967295"/>
          </p:nvPr>
        </p:nvSpPr>
        <p:spPr>
          <a:xfrm>
            <a:off x="311700" y="25841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Operadores</a:t>
            </a:r>
            <a:endParaRPr/>
          </a:p>
        </p:txBody>
      </p:sp>
      <p:graphicFrame>
        <p:nvGraphicFramePr>
          <p:cNvPr id="110" name="Google Shape;110;p19"/>
          <p:cNvGraphicFramePr/>
          <p:nvPr/>
        </p:nvGraphicFramePr>
        <p:xfrm>
          <a:off x="728425" y="1141688"/>
          <a:ext cx="7692050" cy="4937610"/>
        </p:xfrm>
        <a:graphic>
          <a:graphicData uri="http://schemas.openxmlformats.org/drawingml/2006/table">
            <a:tbl>
              <a:tblPr>
                <a:noFill/>
                <a:tableStyleId>{DB0D2D23-F3AD-4CBC-9146-293E5860D4CE}</a:tableStyleId>
              </a:tblPr>
              <a:tblGrid>
                <a:gridCol w="2210750">
                  <a:extLst>
                    <a:ext uri="{9D8B030D-6E8A-4147-A177-3AD203B41FA5}">
                      <a16:colId xmlns:a16="http://schemas.microsoft.com/office/drawing/2014/main" val="20000"/>
                    </a:ext>
                  </a:extLst>
                </a:gridCol>
                <a:gridCol w="1896500">
                  <a:extLst>
                    <a:ext uri="{9D8B030D-6E8A-4147-A177-3AD203B41FA5}">
                      <a16:colId xmlns:a16="http://schemas.microsoft.com/office/drawing/2014/main" val="20001"/>
                    </a:ext>
                  </a:extLst>
                </a:gridCol>
                <a:gridCol w="1911675">
                  <a:extLst>
                    <a:ext uri="{9D8B030D-6E8A-4147-A177-3AD203B41FA5}">
                      <a16:colId xmlns:a16="http://schemas.microsoft.com/office/drawing/2014/main" val="20002"/>
                    </a:ext>
                  </a:extLst>
                </a:gridCol>
                <a:gridCol w="1673125">
                  <a:extLst>
                    <a:ext uri="{9D8B030D-6E8A-4147-A177-3AD203B41FA5}">
                      <a16:colId xmlns:a16="http://schemas.microsoft.com/office/drawing/2014/main" val="20003"/>
                    </a:ext>
                  </a:extLst>
                </a:gridCol>
              </a:tblGrid>
              <a:tr h="352425">
                <a:tc>
                  <a:txBody>
                    <a:bodyPr/>
                    <a:lstStyle/>
                    <a:p>
                      <a:pPr marL="0" lvl="0" indent="0" algn="r" rtl="0">
                        <a:spcBef>
                          <a:spcPts val="0"/>
                        </a:spcBef>
                        <a:spcAft>
                          <a:spcPts val="0"/>
                        </a:spcAft>
                        <a:buNone/>
                      </a:pPr>
                      <a:r>
                        <a:rPr lang="en" sz="2400" b="1">
                          <a:solidFill>
                            <a:schemeClr val="dk2"/>
                          </a:solidFill>
                          <a:latin typeface="Proxima Nova"/>
                          <a:ea typeface="Proxima Nova"/>
                          <a:cs typeface="Proxima Nova"/>
                          <a:sym typeface="Proxima Nova"/>
                        </a:rPr>
                        <a:t>Tipo</a:t>
                      </a:r>
                      <a:endParaRPr sz="2400" b="1">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2400" b="1">
                          <a:solidFill>
                            <a:schemeClr val="dk2"/>
                          </a:solidFill>
                          <a:latin typeface="Proxima Nova"/>
                          <a:ea typeface="Proxima Nova"/>
                          <a:cs typeface="Proxima Nova"/>
                          <a:sym typeface="Proxima Nova"/>
                        </a:rPr>
                        <a:t>Operadores</a:t>
                      </a:r>
                      <a:endParaRPr sz="2400" b="1">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2400" b="1">
                          <a:solidFill>
                            <a:schemeClr val="dk2"/>
                          </a:solidFill>
                          <a:latin typeface="Proxima Nova"/>
                          <a:ea typeface="Proxima Nova"/>
                          <a:cs typeface="Proxima Nova"/>
                          <a:sym typeface="Proxima Nova"/>
                        </a:rPr>
                        <a:t>Ejemplo</a:t>
                      </a:r>
                      <a:endParaRPr sz="2400" b="1">
                        <a:solidFill>
                          <a:schemeClr val="dk2"/>
                        </a:solidFill>
                        <a:latin typeface="Proxima Nova"/>
                        <a:ea typeface="Proxima Nova"/>
                        <a:cs typeface="Proxima Nova"/>
                        <a:sym typeface="Proxima Nova"/>
                      </a:endParaRPr>
                    </a:p>
                  </a:txBody>
                  <a:tcPr marL="91425" marR="91425" marT="91425" marB="91425"/>
                </a:tc>
                <a:tc>
                  <a:txBody>
                    <a:bodyPr/>
                    <a:lstStyle/>
                    <a:p>
                      <a:pPr marL="0" lvl="0" indent="0" algn="r" rtl="0">
                        <a:spcBef>
                          <a:spcPts val="0"/>
                        </a:spcBef>
                        <a:spcAft>
                          <a:spcPts val="0"/>
                        </a:spcAft>
                        <a:buNone/>
                      </a:pPr>
                      <a:r>
                        <a:rPr lang="en" sz="2400" b="1">
                          <a:solidFill>
                            <a:schemeClr val="dk2"/>
                          </a:solidFill>
                          <a:latin typeface="Proxima Nova"/>
                          <a:ea typeface="Proxima Nova"/>
                          <a:cs typeface="Proxima Nova"/>
                          <a:sym typeface="Proxima Nova"/>
                        </a:rPr>
                        <a:t>Resultado</a:t>
                      </a:r>
                      <a:endParaRPr sz="2400" b="1">
                        <a:solidFill>
                          <a:schemeClr val="dk2"/>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86650">
                <a:tc>
                  <a:txBody>
                    <a:bodyPr/>
                    <a:lstStyle/>
                    <a:p>
                      <a:pPr marL="0" lvl="0" indent="0" algn="r" rtl="0">
                        <a:spcBef>
                          <a:spcPts val="0"/>
                        </a:spcBef>
                        <a:spcAft>
                          <a:spcPts val="0"/>
                        </a:spcAft>
                        <a:buNone/>
                      </a:pPr>
                      <a:r>
                        <a:rPr lang="en" sz="2400">
                          <a:solidFill>
                            <a:schemeClr val="accent3"/>
                          </a:solidFill>
                          <a:latin typeface="Proxima Nova"/>
                          <a:ea typeface="Proxima Nova"/>
                          <a:cs typeface="Proxima Nova"/>
                          <a:sym typeface="Proxima Nova"/>
                        </a:rPr>
                        <a:t>Asignación</a:t>
                      </a:r>
                      <a:endParaRPr sz="2400" b="1">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a:t>
                      </a:r>
                      <a:endParaRPr sz="2400" b="1">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x </a:t>
                      </a:r>
                      <a:r>
                        <a:rPr lang="en" sz="2400">
                          <a:solidFill>
                            <a:schemeClr val="accent5"/>
                          </a:solidFill>
                          <a:latin typeface="Consolas"/>
                          <a:ea typeface="Consolas"/>
                          <a:cs typeface="Consolas"/>
                          <a:sym typeface="Consolas"/>
                        </a:rPr>
                        <a:t>=</a:t>
                      </a:r>
                      <a:r>
                        <a:rPr lang="en" sz="2400">
                          <a:solidFill>
                            <a:schemeClr val="accent3"/>
                          </a:solidFill>
                          <a:latin typeface="Consolas"/>
                          <a:ea typeface="Consolas"/>
                          <a:cs typeface="Consolas"/>
                          <a:sym typeface="Consolas"/>
                        </a:rPr>
                        <a:t> 42</a:t>
                      </a:r>
                      <a:endParaRPr sz="2400" b="1">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42</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6650">
                <a:tc>
                  <a:txBody>
                    <a:bodyPr/>
                    <a:lstStyle/>
                    <a:p>
                      <a:pPr marL="0" lvl="0" indent="0" algn="r" rtl="0">
                        <a:spcBef>
                          <a:spcPts val="0"/>
                        </a:spcBef>
                        <a:spcAft>
                          <a:spcPts val="0"/>
                        </a:spcAft>
                        <a:buNone/>
                      </a:pPr>
                      <a:r>
                        <a:rPr lang="en" sz="2400">
                          <a:solidFill>
                            <a:schemeClr val="accent3"/>
                          </a:solidFill>
                          <a:latin typeface="Proxima Nova"/>
                          <a:ea typeface="Proxima Nova"/>
                          <a:cs typeface="Proxima Nova"/>
                          <a:sym typeface="Proxima Nova"/>
                        </a:rPr>
                        <a:t>Aritméticos</a:t>
                      </a:r>
                      <a:endParaRPr sz="2400" b="1">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  -</a:t>
                      </a:r>
                      <a:br>
                        <a:rPr lang="en" sz="2400">
                          <a:solidFill>
                            <a:schemeClr val="accent5"/>
                          </a:solidFill>
                          <a:latin typeface="Consolas"/>
                          <a:ea typeface="Consolas"/>
                          <a:cs typeface="Consolas"/>
                          <a:sym typeface="Consolas"/>
                        </a:rPr>
                      </a:br>
                      <a:r>
                        <a:rPr lang="en" sz="2400">
                          <a:solidFill>
                            <a:schemeClr val="accent5"/>
                          </a:solidFill>
                          <a:latin typeface="Consolas"/>
                          <a:ea typeface="Consolas"/>
                          <a:cs typeface="Consolas"/>
                          <a:sym typeface="Consolas"/>
                        </a:rPr>
                        <a:t>*  /</a:t>
                      </a:r>
                      <a:endParaRPr sz="2400">
                        <a:solidFill>
                          <a:schemeClr val="accent5"/>
                        </a:solidFill>
                        <a:latin typeface="Consolas"/>
                        <a:ea typeface="Consolas"/>
                        <a:cs typeface="Consolas"/>
                        <a:sym typeface="Consolas"/>
                      </a:endParaRPr>
                    </a:p>
                    <a:p>
                      <a:pPr marL="0" lvl="0" indent="0" algn="ctr" rtl="0">
                        <a:spcBef>
                          <a:spcPts val="0"/>
                        </a:spcBef>
                        <a:spcAft>
                          <a:spcPts val="0"/>
                        </a:spcAft>
                        <a:buNone/>
                      </a:pPr>
                      <a:r>
                        <a:rPr lang="en" sz="2400">
                          <a:solidFill>
                            <a:schemeClr val="accent5"/>
                          </a:solidFill>
                          <a:latin typeface="Consolas"/>
                          <a:ea typeface="Consolas"/>
                          <a:cs typeface="Consolas"/>
                          <a:sym typeface="Consolas"/>
                        </a:rPr>
                        <a:t>   %</a:t>
                      </a:r>
                      <a:endParaRPr sz="2400">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2 </a:t>
                      </a:r>
                      <a:r>
                        <a:rPr lang="en" sz="2400">
                          <a:solidFill>
                            <a:schemeClr val="accent5"/>
                          </a:solidFill>
                          <a:latin typeface="Consolas"/>
                          <a:ea typeface="Consolas"/>
                          <a:cs typeface="Consolas"/>
                          <a:sym typeface="Consolas"/>
                        </a:rPr>
                        <a:t>+</a:t>
                      </a:r>
                      <a:r>
                        <a:rPr lang="en" sz="2400">
                          <a:solidFill>
                            <a:schemeClr val="accent3"/>
                          </a:solidFill>
                          <a:latin typeface="Consolas"/>
                          <a:ea typeface="Consolas"/>
                          <a:cs typeface="Consolas"/>
                          <a:sym typeface="Consolas"/>
                        </a:rPr>
                        <a:t> 2</a:t>
                      </a:r>
                      <a:endParaRPr sz="2400" b="1">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4</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6650">
                <a:tc>
                  <a:txBody>
                    <a:bodyPr/>
                    <a:lstStyle/>
                    <a:p>
                      <a:pPr marL="0" lvl="0" indent="0" algn="r" rtl="0">
                        <a:spcBef>
                          <a:spcPts val="0"/>
                        </a:spcBef>
                        <a:spcAft>
                          <a:spcPts val="0"/>
                        </a:spcAft>
                        <a:buNone/>
                      </a:pPr>
                      <a:r>
                        <a:rPr lang="en" sz="2400">
                          <a:solidFill>
                            <a:schemeClr val="accent3"/>
                          </a:solidFill>
                          <a:latin typeface="Proxima Nova"/>
                          <a:ea typeface="Proxima Nova"/>
                          <a:cs typeface="Proxima Nova"/>
                          <a:sym typeface="Proxima Nova"/>
                        </a:rPr>
                        <a:t>Comparación</a:t>
                      </a:r>
                      <a:endParaRPr sz="2400">
                        <a:solidFill>
                          <a:schemeClr val="accent3"/>
                        </a:solidFill>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  !=</a:t>
                      </a:r>
                      <a:br>
                        <a:rPr lang="en" sz="2400">
                          <a:solidFill>
                            <a:schemeClr val="accent5"/>
                          </a:solidFill>
                          <a:latin typeface="Consolas"/>
                          <a:ea typeface="Consolas"/>
                          <a:cs typeface="Consolas"/>
                          <a:sym typeface="Consolas"/>
                        </a:rPr>
                      </a:br>
                      <a:r>
                        <a:rPr lang="en" sz="2400">
                          <a:solidFill>
                            <a:schemeClr val="accent5"/>
                          </a:solidFill>
                          <a:latin typeface="Consolas"/>
                          <a:ea typeface="Consolas"/>
                          <a:cs typeface="Consolas"/>
                          <a:sym typeface="Consolas"/>
                        </a:rPr>
                        <a:t>&lt;   &lt;=</a:t>
                      </a:r>
                      <a:br>
                        <a:rPr lang="en" sz="2400">
                          <a:solidFill>
                            <a:schemeClr val="accent5"/>
                          </a:solidFill>
                          <a:latin typeface="Consolas"/>
                          <a:ea typeface="Consolas"/>
                          <a:cs typeface="Consolas"/>
                          <a:sym typeface="Consolas"/>
                        </a:rPr>
                      </a:br>
                      <a:r>
                        <a:rPr lang="en" sz="2400">
                          <a:solidFill>
                            <a:schemeClr val="accent5"/>
                          </a:solidFill>
                          <a:latin typeface="Consolas"/>
                          <a:ea typeface="Consolas"/>
                          <a:cs typeface="Consolas"/>
                          <a:sym typeface="Consolas"/>
                        </a:rPr>
                        <a:t>&gt;   &gt;=</a:t>
                      </a:r>
                      <a:endParaRPr sz="2400">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x </a:t>
                      </a:r>
                      <a:r>
                        <a:rPr lang="en" sz="2400">
                          <a:solidFill>
                            <a:schemeClr val="accent5"/>
                          </a:solidFill>
                          <a:latin typeface="Consolas"/>
                          <a:ea typeface="Consolas"/>
                          <a:cs typeface="Consolas"/>
                          <a:sym typeface="Consolas"/>
                        </a:rPr>
                        <a:t>==</a:t>
                      </a:r>
                      <a:r>
                        <a:rPr lang="en" sz="2400">
                          <a:solidFill>
                            <a:schemeClr val="accent3"/>
                          </a:solidFill>
                          <a:latin typeface="Consolas"/>
                          <a:ea typeface="Consolas"/>
                          <a:cs typeface="Consolas"/>
                          <a:sym typeface="Consolas"/>
                        </a:rPr>
                        <a:t> 42</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true</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48600">
                <a:tc>
                  <a:txBody>
                    <a:bodyPr/>
                    <a:lstStyle/>
                    <a:p>
                      <a:pPr marL="0" lvl="0" indent="0" algn="r" rtl="0">
                        <a:spcBef>
                          <a:spcPts val="0"/>
                        </a:spcBef>
                        <a:spcAft>
                          <a:spcPts val="0"/>
                        </a:spcAft>
                        <a:buNone/>
                      </a:pPr>
                      <a:r>
                        <a:rPr lang="en" sz="2400">
                          <a:solidFill>
                            <a:schemeClr val="accent3"/>
                          </a:solidFill>
                          <a:latin typeface="Proxima Nova"/>
                          <a:ea typeface="Proxima Nova"/>
                          <a:cs typeface="Proxima Nova"/>
                          <a:sym typeface="Proxima Nova"/>
                        </a:rPr>
                        <a:t>Lógicos</a:t>
                      </a:r>
                      <a:endParaRPr sz="2400">
                        <a:solidFill>
                          <a:schemeClr val="accent3"/>
                        </a:solidFill>
                        <a:latin typeface="Proxima Nova"/>
                        <a:ea typeface="Proxima Nova"/>
                        <a:cs typeface="Proxima Nova"/>
                        <a:sym typeface="Proxima Nova"/>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&amp;&amp;</a:t>
                      </a:r>
                      <a:br>
                        <a:rPr lang="en" sz="2400">
                          <a:solidFill>
                            <a:schemeClr val="accent5"/>
                          </a:solidFill>
                          <a:latin typeface="Consolas"/>
                          <a:ea typeface="Consolas"/>
                          <a:cs typeface="Consolas"/>
                          <a:sym typeface="Consolas"/>
                        </a:rPr>
                      </a:br>
                      <a:r>
                        <a:rPr lang="en" sz="2400">
                          <a:solidFill>
                            <a:schemeClr val="accent5"/>
                          </a:solidFill>
                          <a:latin typeface="Consolas"/>
                          <a:ea typeface="Consolas"/>
                          <a:cs typeface="Consolas"/>
                          <a:sym typeface="Consolas"/>
                        </a:rPr>
                        <a:t>||</a:t>
                      </a:r>
                      <a:endParaRPr sz="2400">
                        <a:solidFill>
                          <a:schemeClr val="accent5"/>
                        </a:solidFill>
                        <a:latin typeface="Consolas"/>
                        <a:ea typeface="Consolas"/>
                        <a:cs typeface="Consolas"/>
                        <a:sym typeface="Consolas"/>
                      </a:endParaRPr>
                    </a:p>
                    <a:p>
                      <a:pPr marL="0" lvl="0" indent="0" algn="ctr" rtl="0">
                        <a:spcBef>
                          <a:spcPts val="0"/>
                        </a:spcBef>
                        <a:spcAft>
                          <a:spcPts val="0"/>
                        </a:spcAft>
                        <a:buNone/>
                      </a:pPr>
                      <a:r>
                        <a:rPr lang="en" sz="2400">
                          <a:solidFill>
                            <a:schemeClr val="accent5"/>
                          </a:solidFill>
                          <a:latin typeface="Consolas"/>
                          <a:ea typeface="Consolas"/>
                          <a:cs typeface="Consolas"/>
                          <a:sym typeface="Consolas"/>
                        </a:rPr>
                        <a:t>!</a:t>
                      </a:r>
                      <a:endParaRPr sz="2400">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true </a:t>
                      </a:r>
                      <a:r>
                        <a:rPr lang="en" sz="2400">
                          <a:solidFill>
                            <a:schemeClr val="accent5"/>
                          </a:solidFill>
                          <a:latin typeface="Consolas"/>
                          <a:ea typeface="Consolas"/>
                          <a:cs typeface="Consolas"/>
                          <a:sym typeface="Consolas"/>
                        </a:rPr>
                        <a:t>&amp;&amp;</a:t>
                      </a:r>
                      <a:r>
                        <a:rPr lang="en" sz="2400">
                          <a:solidFill>
                            <a:schemeClr val="accent3"/>
                          </a:solidFill>
                          <a:latin typeface="Consolas"/>
                          <a:ea typeface="Consolas"/>
                          <a:cs typeface="Consolas"/>
                          <a:sym typeface="Consolas"/>
                        </a:rPr>
                        <a:t> false</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false</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11" name="Google Shape;111;p19"/>
          <p:cNvSpPr txBox="1"/>
          <p:nvPr/>
        </p:nvSpPr>
        <p:spPr>
          <a:xfrm rot="2700000">
            <a:off x="7488571" y="280626"/>
            <a:ext cx="2271510" cy="389899"/>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REPASO</a:t>
            </a:r>
            <a:endParaRPr sz="1800" b="1">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idx="4294967295"/>
          </p:nvPr>
        </p:nvSpPr>
        <p:spPr>
          <a:xfrm>
            <a:off x="311700" y="25841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Operadores de bits</a:t>
            </a:r>
            <a:endParaRPr/>
          </a:p>
        </p:txBody>
      </p:sp>
      <p:graphicFrame>
        <p:nvGraphicFramePr>
          <p:cNvPr id="117" name="Google Shape;117;p20"/>
          <p:cNvGraphicFramePr/>
          <p:nvPr/>
        </p:nvGraphicFramePr>
        <p:xfrm>
          <a:off x="1683075" y="1516488"/>
          <a:ext cx="5777850" cy="3840270"/>
        </p:xfrm>
        <a:graphic>
          <a:graphicData uri="http://schemas.openxmlformats.org/drawingml/2006/table">
            <a:tbl>
              <a:tblPr>
                <a:noFill/>
                <a:tableStyleId>{DB0D2D23-F3AD-4CBC-9146-293E5860D4CE}</a:tableStyleId>
              </a:tblPr>
              <a:tblGrid>
                <a:gridCol w="1229850">
                  <a:extLst>
                    <a:ext uri="{9D8B030D-6E8A-4147-A177-3AD203B41FA5}">
                      <a16:colId xmlns:a16="http://schemas.microsoft.com/office/drawing/2014/main" val="20000"/>
                    </a:ext>
                  </a:extLst>
                </a:gridCol>
                <a:gridCol w="1896500">
                  <a:extLst>
                    <a:ext uri="{9D8B030D-6E8A-4147-A177-3AD203B41FA5}">
                      <a16:colId xmlns:a16="http://schemas.microsoft.com/office/drawing/2014/main" val="20001"/>
                    </a:ext>
                  </a:extLst>
                </a:gridCol>
                <a:gridCol w="2651500">
                  <a:extLst>
                    <a:ext uri="{9D8B030D-6E8A-4147-A177-3AD203B41FA5}">
                      <a16:colId xmlns:a16="http://schemas.microsoft.com/office/drawing/2014/main" val="20002"/>
                    </a:ext>
                  </a:extLst>
                </a:gridCol>
              </a:tblGrid>
              <a:tr h="352425">
                <a:tc>
                  <a:txBody>
                    <a:bodyPr/>
                    <a:lstStyle/>
                    <a:p>
                      <a:pPr marL="0" lvl="0" indent="0" algn="r" rtl="0">
                        <a:spcBef>
                          <a:spcPts val="0"/>
                        </a:spcBef>
                        <a:spcAft>
                          <a:spcPts val="0"/>
                        </a:spcAft>
                        <a:buNone/>
                      </a:pPr>
                      <a:r>
                        <a:rPr lang="en" sz="2400" b="1">
                          <a:solidFill>
                            <a:schemeClr val="dk2"/>
                          </a:solidFill>
                          <a:latin typeface="Proxima Nova"/>
                          <a:ea typeface="Proxima Nova"/>
                          <a:cs typeface="Proxima Nova"/>
                          <a:sym typeface="Proxima Nova"/>
                        </a:rPr>
                        <a:t>Tipo</a:t>
                      </a:r>
                      <a:endParaRPr sz="2400" b="1">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2400" b="1">
                          <a:solidFill>
                            <a:schemeClr val="dk2"/>
                          </a:solidFill>
                          <a:latin typeface="Proxima Nova"/>
                          <a:ea typeface="Proxima Nova"/>
                          <a:cs typeface="Proxima Nova"/>
                          <a:sym typeface="Proxima Nova"/>
                        </a:rPr>
                        <a:t>Operadores</a:t>
                      </a:r>
                      <a:endParaRPr sz="2400" b="1">
                        <a:solidFill>
                          <a:schemeClr val="dk2"/>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 sz="2400" b="1">
                          <a:solidFill>
                            <a:schemeClr val="dk2"/>
                          </a:solidFill>
                          <a:latin typeface="Proxima Nova"/>
                          <a:ea typeface="Proxima Nova"/>
                          <a:cs typeface="Proxima Nova"/>
                          <a:sym typeface="Proxima Nova"/>
                        </a:rPr>
                        <a:t>Nombre</a:t>
                      </a:r>
                      <a:endParaRPr sz="2400" b="1">
                        <a:solidFill>
                          <a:schemeClr val="dk2"/>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86650">
                <a:tc rowSpan="6">
                  <a:txBody>
                    <a:bodyPr/>
                    <a:lstStyle/>
                    <a:p>
                      <a:pPr marL="0" lvl="0" indent="0" algn="r" rtl="0">
                        <a:spcBef>
                          <a:spcPts val="0"/>
                        </a:spcBef>
                        <a:spcAft>
                          <a:spcPts val="0"/>
                        </a:spcAft>
                        <a:buNone/>
                      </a:pPr>
                      <a:r>
                        <a:rPr lang="en" sz="2400">
                          <a:solidFill>
                            <a:schemeClr val="accent3"/>
                          </a:solidFill>
                          <a:latin typeface="Proxima Nova"/>
                          <a:ea typeface="Proxima Nova"/>
                          <a:cs typeface="Proxima Nova"/>
                          <a:sym typeface="Proxima Nova"/>
                        </a:rPr>
                        <a:t>Bits</a:t>
                      </a:r>
                      <a:endParaRPr sz="2400" b="1">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&amp;</a:t>
                      </a:r>
                      <a:endParaRPr sz="2400" b="1">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bitwise AND</a:t>
                      </a:r>
                      <a:endParaRPr sz="2400" b="1">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6650">
                <a:tc vMerge="1">
                  <a:txBody>
                    <a:bodyPr/>
                    <a:lstStyle/>
                    <a:p>
                      <a:endParaRPr lang="es-AR"/>
                    </a:p>
                  </a:txBody>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a:t>
                      </a:r>
                      <a:endParaRPr sz="2400">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bitwise OR</a:t>
                      </a:r>
                      <a:endParaRPr sz="2400" b="1">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6650">
                <a:tc vMerge="1">
                  <a:txBody>
                    <a:bodyPr/>
                    <a:lstStyle/>
                    <a:p>
                      <a:endParaRPr lang="es-AR"/>
                    </a:p>
                  </a:txBody>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a:t>
                      </a:r>
                      <a:endParaRPr sz="2400">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bitwise NOT</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48600">
                <a:tc vMerge="1">
                  <a:txBody>
                    <a:bodyPr/>
                    <a:lstStyle/>
                    <a:p>
                      <a:endParaRPr lang="es-AR"/>
                    </a:p>
                  </a:txBody>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a:t>
                      </a:r>
                      <a:endParaRPr sz="2400">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bitwise XOR</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48600">
                <a:tc vMerge="1">
                  <a:txBody>
                    <a:bodyPr/>
                    <a:lstStyle/>
                    <a:p>
                      <a:endParaRPr lang="es-AR"/>
                    </a:p>
                  </a:txBody>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&lt;&lt;</a:t>
                      </a:r>
                      <a:endParaRPr sz="2400">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left shift</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48600">
                <a:tc vMerge="1">
                  <a:txBody>
                    <a:bodyPr/>
                    <a:lstStyle/>
                    <a:p>
                      <a:endParaRPr lang="es-AR"/>
                    </a:p>
                  </a:txBody>
                  <a:tcPr/>
                </a:tc>
                <a:tc>
                  <a:txBody>
                    <a:bodyPr/>
                    <a:lstStyle/>
                    <a:p>
                      <a:pPr marL="0" lvl="0" indent="0" algn="ctr" rtl="0">
                        <a:spcBef>
                          <a:spcPts val="0"/>
                        </a:spcBef>
                        <a:spcAft>
                          <a:spcPts val="0"/>
                        </a:spcAft>
                        <a:buNone/>
                      </a:pPr>
                      <a:r>
                        <a:rPr lang="en" sz="2400">
                          <a:solidFill>
                            <a:schemeClr val="accent5"/>
                          </a:solidFill>
                          <a:latin typeface="Consolas"/>
                          <a:ea typeface="Consolas"/>
                          <a:cs typeface="Consolas"/>
                          <a:sym typeface="Consolas"/>
                        </a:rPr>
                        <a:t>&gt;&gt;</a:t>
                      </a:r>
                      <a:endParaRPr sz="2400">
                        <a:solidFill>
                          <a:schemeClr val="accent5"/>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3"/>
                          </a:solidFill>
                          <a:latin typeface="Consolas"/>
                          <a:ea typeface="Consolas"/>
                          <a:cs typeface="Consolas"/>
                          <a:sym typeface="Consolas"/>
                        </a:rPr>
                        <a:t>right shift</a:t>
                      </a:r>
                      <a:endParaRPr sz="2400">
                        <a:solidFill>
                          <a:schemeClr val="accent3"/>
                        </a:solidFill>
                        <a:latin typeface="Consolas"/>
                        <a:ea typeface="Consolas"/>
                        <a:cs typeface="Consolas"/>
                        <a:sym typeface="Consola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idx="4294967295"/>
          </p:nvPr>
        </p:nvSpPr>
        <p:spPr>
          <a:xfrm>
            <a:off x="311700" y="2882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Operador </a:t>
            </a:r>
            <a:r>
              <a:rPr lang="en">
                <a:solidFill>
                  <a:schemeClr val="accent5"/>
                </a:solidFill>
                <a:latin typeface="Consolas"/>
                <a:ea typeface="Consolas"/>
                <a:cs typeface="Consolas"/>
                <a:sym typeface="Consolas"/>
              </a:rPr>
              <a:t>&amp;</a:t>
            </a:r>
            <a:endParaRPr>
              <a:solidFill>
                <a:schemeClr val="accent5"/>
              </a:solidFill>
              <a:latin typeface="Consolas"/>
              <a:ea typeface="Consolas"/>
              <a:cs typeface="Consolas"/>
              <a:sym typeface="Consolas"/>
            </a:endParaRPr>
          </a:p>
        </p:txBody>
      </p:sp>
      <p:sp>
        <p:nvSpPr>
          <p:cNvPr id="123" name="Google Shape;123;p21"/>
          <p:cNvSpPr txBox="1"/>
          <p:nvPr/>
        </p:nvSpPr>
        <p:spPr>
          <a:xfrm>
            <a:off x="1422900" y="2042675"/>
            <a:ext cx="2921700" cy="763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600">
                <a:solidFill>
                  <a:srgbClr val="616161"/>
                </a:solidFill>
                <a:latin typeface="Consolas"/>
                <a:ea typeface="Consolas"/>
                <a:cs typeface="Consolas"/>
                <a:sym typeface="Consolas"/>
              </a:rPr>
              <a:t>200 </a:t>
            </a:r>
            <a:r>
              <a:rPr lang="en" sz="3600">
                <a:solidFill>
                  <a:srgbClr val="FF5252"/>
                </a:solidFill>
                <a:latin typeface="Consolas"/>
                <a:ea typeface="Consolas"/>
                <a:cs typeface="Consolas"/>
                <a:sym typeface="Consolas"/>
              </a:rPr>
              <a:t>&amp;</a:t>
            </a:r>
            <a:r>
              <a:rPr lang="en" sz="3600">
                <a:solidFill>
                  <a:srgbClr val="616161"/>
                </a:solidFill>
                <a:latin typeface="Consolas"/>
                <a:ea typeface="Consolas"/>
                <a:cs typeface="Consolas"/>
                <a:sym typeface="Consolas"/>
              </a:rPr>
              <a:t> 184</a:t>
            </a:r>
            <a:endParaRPr sz="3600">
              <a:solidFill>
                <a:srgbClr val="616161"/>
              </a:solidFill>
              <a:latin typeface="Consolas"/>
              <a:ea typeface="Consolas"/>
              <a:cs typeface="Consolas"/>
              <a:sym typeface="Consolas"/>
            </a:endParaRPr>
          </a:p>
        </p:txBody>
      </p:sp>
      <p:sp>
        <p:nvSpPr>
          <p:cNvPr id="124" name="Google Shape;124;p21"/>
          <p:cNvSpPr txBox="1"/>
          <p:nvPr/>
        </p:nvSpPr>
        <p:spPr>
          <a:xfrm>
            <a:off x="5013900" y="2042675"/>
            <a:ext cx="2707200" cy="82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3600">
                <a:solidFill>
                  <a:srgbClr val="4BA173"/>
                </a:solidFill>
                <a:latin typeface="Consolas"/>
                <a:ea typeface="Consolas"/>
                <a:cs typeface="Consolas"/>
                <a:sym typeface="Consolas"/>
              </a:rPr>
              <a:t>136</a:t>
            </a:r>
            <a:endParaRPr sz="3600">
              <a:solidFill>
                <a:srgbClr val="4BA173"/>
              </a:solidFill>
              <a:latin typeface="Consolas"/>
              <a:ea typeface="Consolas"/>
              <a:cs typeface="Consolas"/>
              <a:sym typeface="Consolas"/>
            </a:endParaRPr>
          </a:p>
        </p:txBody>
      </p:sp>
      <p:cxnSp>
        <p:nvCxnSpPr>
          <p:cNvPr id="125" name="Google Shape;125;p21"/>
          <p:cNvCxnSpPr/>
          <p:nvPr/>
        </p:nvCxnSpPr>
        <p:spPr>
          <a:xfrm>
            <a:off x="4536900" y="2456375"/>
            <a:ext cx="360000" cy="0"/>
          </a:xfrm>
          <a:prstGeom prst="straightConnector1">
            <a:avLst/>
          </a:prstGeom>
          <a:noFill/>
          <a:ln w="38100" cap="flat" cmpd="sng">
            <a:solidFill>
              <a:srgbClr val="4BA173"/>
            </a:solidFill>
            <a:prstDash val="solid"/>
            <a:round/>
            <a:headEnd type="none" w="med" len="med"/>
            <a:tailEnd type="triangle" w="med" len="med"/>
          </a:ln>
        </p:spPr>
      </p:cxnSp>
      <p:pic>
        <p:nvPicPr>
          <p:cNvPr id="126" name="Google Shape;126;p21"/>
          <p:cNvPicPr preferRelativeResize="0"/>
          <p:nvPr/>
        </p:nvPicPr>
        <p:blipFill>
          <a:blip r:embed="rId3">
            <a:alphaModFix/>
          </a:blip>
          <a:stretch>
            <a:fillRect/>
          </a:stretch>
        </p:blipFill>
        <p:spPr>
          <a:xfrm>
            <a:off x="6170800" y="893825"/>
            <a:ext cx="2707200" cy="2030400"/>
          </a:xfrm>
          <a:prstGeom prst="rect">
            <a:avLst/>
          </a:prstGeom>
          <a:noFill/>
          <a:ln>
            <a:noFill/>
          </a:ln>
        </p:spPr>
      </p:pic>
      <p:sp>
        <p:nvSpPr>
          <p:cNvPr id="127" name="Google Shape;127;p21"/>
          <p:cNvSpPr txBox="1"/>
          <p:nvPr/>
        </p:nvSpPr>
        <p:spPr>
          <a:xfrm>
            <a:off x="2269284" y="3042475"/>
            <a:ext cx="3539400" cy="243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1100 1000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FF5252"/>
                </a:solidFill>
                <a:latin typeface="Consolas"/>
                <a:ea typeface="Consolas"/>
                <a:cs typeface="Consolas"/>
                <a:sym typeface="Consolas"/>
              </a:rPr>
              <a:t>&amp;</a:t>
            </a:r>
            <a:r>
              <a:rPr lang="en" sz="3600">
                <a:solidFill>
                  <a:srgbClr val="616161"/>
                </a:solidFill>
                <a:latin typeface="Consolas"/>
                <a:ea typeface="Consolas"/>
                <a:cs typeface="Consolas"/>
                <a:sym typeface="Consolas"/>
              </a:rPr>
              <a:t> 1011 1000</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 ----</a:t>
            </a:r>
            <a:endParaRPr sz="3600">
              <a:solidFill>
                <a:srgbClr val="616161"/>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616161"/>
                </a:solidFill>
                <a:latin typeface="Consolas"/>
                <a:ea typeface="Consolas"/>
                <a:cs typeface="Consolas"/>
                <a:sym typeface="Consolas"/>
              </a:rPr>
              <a:t>1000 1000</a:t>
            </a:r>
            <a:endParaRPr sz="3600">
              <a:solidFill>
                <a:srgbClr val="616161"/>
              </a:solidFill>
              <a:latin typeface="Consolas"/>
              <a:ea typeface="Consolas"/>
              <a:cs typeface="Consolas"/>
              <a:sym typeface="Consolas"/>
            </a:endParaRPr>
          </a:p>
        </p:txBody>
      </p:sp>
      <p:sp>
        <p:nvSpPr>
          <p:cNvPr id="128" name="Google Shape;128;p21"/>
          <p:cNvSpPr txBox="1"/>
          <p:nvPr/>
        </p:nvSpPr>
        <p:spPr>
          <a:xfrm>
            <a:off x="6474350" y="3042475"/>
            <a:ext cx="1356300" cy="243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0xc8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0xb8</a:t>
            </a: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endParaRPr sz="3600">
              <a:solidFill>
                <a:schemeClr val="dk2"/>
              </a:solidFill>
              <a:latin typeface="Consolas"/>
              <a:ea typeface="Consolas"/>
              <a:cs typeface="Consolas"/>
              <a:sym typeface="Consolas"/>
            </a:endParaRPr>
          </a:p>
          <a:p>
            <a:pPr marL="0" lvl="0" indent="0" algn="l" rtl="0">
              <a:lnSpc>
                <a:spcPct val="100000"/>
              </a:lnSpc>
              <a:spcBef>
                <a:spcPts val="0"/>
              </a:spcBef>
              <a:spcAft>
                <a:spcPts val="0"/>
              </a:spcAft>
              <a:buNone/>
            </a:pPr>
            <a:r>
              <a:rPr lang="en" sz="3600">
                <a:solidFill>
                  <a:schemeClr val="dk2"/>
                </a:solidFill>
                <a:latin typeface="Consolas"/>
                <a:ea typeface="Consolas"/>
                <a:cs typeface="Consolas"/>
                <a:sym typeface="Consolas"/>
              </a:rPr>
              <a:t>0x88</a:t>
            </a:r>
            <a:endParaRPr sz="3600">
              <a:solidFill>
                <a:schemeClr val="dk2"/>
              </a:solidFill>
              <a:latin typeface="Consolas"/>
              <a:ea typeface="Consolas"/>
              <a:cs typeface="Consolas"/>
              <a:sym typeface="Consolas"/>
            </a:endParaRPr>
          </a:p>
        </p:txBody>
      </p:sp>
      <p:sp>
        <p:nvSpPr>
          <p:cNvPr id="129" name="Google Shape;129;p21"/>
          <p:cNvSpPr txBox="1"/>
          <p:nvPr/>
        </p:nvSpPr>
        <p:spPr>
          <a:xfrm>
            <a:off x="1280084" y="3042475"/>
            <a:ext cx="1024500" cy="243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200</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184</a:t>
            </a: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endParaRPr sz="3600">
              <a:solidFill>
                <a:srgbClr val="BF9000"/>
              </a:solidFill>
              <a:latin typeface="Consolas"/>
              <a:ea typeface="Consolas"/>
              <a:cs typeface="Consolas"/>
              <a:sym typeface="Consolas"/>
            </a:endParaRPr>
          </a:p>
          <a:p>
            <a:pPr marL="0" lvl="0" indent="0" algn="r" rtl="0">
              <a:lnSpc>
                <a:spcPct val="100000"/>
              </a:lnSpc>
              <a:spcBef>
                <a:spcPts val="0"/>
              </a:spcBef>
              <a:spcAft>
                <a:spcPts val="0"/>
              </a:spcAft>
              <a:buNone/>
            </a:pPr>
            <a:r>
              <a:rPr lang="en" sz="3600">
                <a:solidFill>
                  <a:srgbClr val="BF9000"/>
                </a:solidFill>
                <a:latin typeface="Consolas"/>
                <a:ea typeface="Consolas"/>
                <a:cs typeface="Consolas"/>
                <a:sym typeface="Consolas"/>
              </a:rPr>
              <a:t>136</a:t>
            </a:r>
            <a:endParaRPr sz="3600">
              <a:solidFill>
                <a:srgbClr val="BF9000"/>
              </a:solidFill>
              <a:latin typeface="Consolas"/>
              <a:ea typeface="Consolas"/>
              <a:cs typeface="Consolas"/>
              <a:sym typeface="Consolas"/>
            </a:endParaRPr>
          </a:p>
        </p:txBody>
      </p:sp>
      <p:sp>
        <p:nvSpPr>
          <p:cNvPr id="130" name="Google Shape;130;p21"/>
          <p:cNvSpPr txBox="1"/>
          <p:nvPr/>
        </p:nvSpPr>
        <p:spPr>
          <a:xfrm>
            <a:off x="1825175" y="1311975"/>
            <a:ext cx="4051800" cy="558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Consolas"/>
                <a:ea typeface="Consolas"/>
                <a:cs typeface="Consolas"/>
                <a:sym typeface="Consolas"/>
              </a:rPr>
              <a:t>uint8_t</a:t>
            </a:r>
            <a:r>
              <a:rPr lang="en" sz="2400">
                <a:solidFill>
                  <a:srgbClr val="D9D9D9"/>
                </a:solidFill>
                <a:latin typeface="Consolas"/>
                <a:ea typeface="Consolas"/>
                <a:cs typeface="Consolas"/>
                <a:sym typeface="Consolas"/>
              </a:rPr>
              <a:t> r </a:t>
            </a:r>
            <a:r>
              <a:rPr lang="en" sz="2400">
                <a:solidFill>
                  <a:schemeClr val="accent5"/>
                </a:solidFill>
                <a:latin typeface="Consolas"/>
                <a:ea typeface="Consolas"/>
                <a:cs typeface="Consolas"/>
                <a:sym typeface="Consolas"/>
              </a:rPr>
              <a:t>=</a:t>
            </a:r>
            <a:r>
              <a:rPr lang="en" sz="2400">
                <a:solidFill>
                  <a:srgbClr val="D9D9D9"/>
                </a:solidFill>
                <a:latin typeface="Consolas"/>
                <a:ea typeface="Consolas"/>
                <a:cs typeface="Consolas"/>
                <a:sym typeface="Consolas"/>
              </a:rPr>
              <a:t> </a:t>
            </a:r>
            <a:r>
              <a:rPr lang="en" sz="2400">
                <a:solidFill>
                  <a:schemeClr val="lt2"/>
                </a:solidFill>
                <a:latin typeface="Consolas"/>
                <a:ea typeface="Consolas"/>
                <a:cs typeface="Consolas"/>
                <a:sym typeface="Consolas"/>
              </a:rPr>
              <a:t>200</a:t>
            </a:r>
            <a:r>
              <a:rPr lang="en" sz="2400">
                <a:solidFill>
                  <a:srgbClr val="D9D9D9"/>
                </a:solidFill>
                <a:latin typeface="Consolas"/>
                <a:ea typeface="Consolas"/>
                <a:cs typeface="Consolas"/>
                <a:sym typeface="Consolas"/>
              </a:rPr>
              <a:t> </a:t>
            </a:r>
            <a:r>
              <a:rPr lang="en" sz="2400">
                <a:solidFill>
                  <a:schemeClr val="accent5"/>
                </a:solidFill>
                <a:latin typeface="Consolas"/>
                <a:ea typeface="Consolas"/>
                <a:cs typeface="Consolas"/>
                <a:sym typeface="Consolas"/>
              </a:rPr>
              <a:t>&amp;</a:t>
            </a:r>
            <a:r>
              <a:rPr lang="en" sz="2400">
                <a:solidFill>
                  <a:srgbClr val="D9D9D9"/>
                </a:solidFill>
                <a:latin typeface="Consolas"/>
                <a:ea typeface="Consolas"/>
                <a:cs typeface="Consolas"/>
                <a:sym typeface="Consolas"/>
              </a:rPr>
              <a:t> </a:t>
            </a:r>
            <a:r>
              <a:rPr lang="en" sz="2400">
                <a:solidFill>
                  <a:schemeClr val="lt2"/>
                </a:solidFill>
                <a:latin typeface="Consolas"/>
                <a:ea typeface="Consolas"/>
                <a:cs typeface="Consolas"/>
                <a:sym typeface="Consolas"/>
              </a:rPr>
              <a:t>184</a:t>
            </a:r>
            <a:r>
              <a:rPr lang="en" sz="2400">
                <a:solidFill>
                  <a:srgbClr val="D9D9D9"/>
                </a:solidFill>
                <a:latin typeface="Consolas"/>
                <a:ea typeface="Consolas"/>
                <a:cs typeface="Consolas"/>
                <a:sym typeface="Consolas"/>
              </a:rPr>
              <a:t>;</a:t>
            </a:r>
            <a:endParaRPr sz="2400">
              <a:solidFill>
                <a:srgbClr val="D9D9D9"/>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1000"/>
                                        <p:tgtEl>
                                          <p:spTgt spid="12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26"/>
                                        </p:tgtEl>
                                        <p:attrNameLst>
                                          <p:attrName>style.visibility</p:attrName>
                                        </p:attrNameLst>
                                      </p:cBhvr>
                                      <p:to>
                                        <p:strVal val="visible"/>
                                      </p:to>
                                    </p:set>
                                    <p:animEffect transition="in" filter="fade">
                                      <p:cBhvr>
                                        <p:cTn id="14" dur="1000"/>
                                        <p:tgtEl>
                                          <p:spTgt spid="1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000"/>
                                        <p:tgtEl>
                                          <p:spTgt spid="127"/>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1037</TotalTime>
  <Words>1260</Words>
  <Application>Microsoft Office PowerPoint</Application>
  <PresentationFormat>Presentación en pantalla (4:3)</PresentationFormat>
  <Paragraphs>508</Paragraphs>
  <Slides>43</Slides>
  <Notes>43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Proxima Nova</vt:lpstr>
      <vt:lpstr>Arial</vt:lpstr>
      <vt:lpstr>Proxima Nova Extrabold</vt:lpstr>
      <vt:lpstr>Proxima Nova Semibold</vt:lpstr>
      <vt:lpstr>Consolas</vt:lpstr>
      <vt:lpstr>Spearmint</vt:lpstr>
      <vt:lpstr>Algoritmos y Programación I</vt:lpstr>
      <vt:lpstr>Presentación de PowerPoint</vt:lpstr>
      <vt:lpstr>Presentación de PowerPoint</vt:lpstr>
      <vt:lpstr>Presentación de PowerPoint</vt:lpstr>
      <vt:lpstr>Máscaras de bits </vt:lpstr>
      <vt:lpstr>Operaciones de bits</vt:lpstr>
      <vt:lpstr>Operadores</vt:lpstr>
      <vt:lpstr>Operadores de bits</vt:lpstr>
      <vt:lpstr>Operador &amp;</vt:lpstr>
      <vt:lpstr>Presentación de PowerPoint</vt:lpstr>
      <vt:lpstr>(</vt:lpstr>
      <vt:lpstr>Operador |</vt:lpstr>
      <vt:lpstr>Operador ^</vt:lpstr>
      <vt:lpstr>Operador ~</vt:lpstr>
      <vt:lpstr>Operadores &lt;&lt; y &gt;&gt;</vt:lpstr>
      <vt:lpstr>Operadores &lt;&lt; y &gt;&gt;</vt:lpstr>
      <vt:lpstr>Operadores &lt;&lt; y &gt;&gt;</vt:lpstr>
      <vt:lpstr>Operadores &lt;&lt; y &gt;&gt;</vt:lpstr>
      <vt:lpstr>Operadores &lt;&lt; y &gt;&gt;</vt:lpstr>
      <vt:lpstr>Máscaras de bits </vt:lpstr>
      <vt:lpstr>Presentación de PowerPoint</vt:lpstr>
      <vt:lpstr>Presentación de PowerPoint</vt:lpstr>
      <vt:lpstr>Presentación de PowerPoint</vt:lpstr>
      <vt:lpstr>Flags </vt:lpstr>
      <vt:lpstr>Presentación de PowerPoint</vt:lpstr>
      <vt:lpstr>Presentación de PowerPoint</vt:lpstr>
      <vt:lpstr>Presentación de PowerPoint</vt:lpstr>
      <vt:lpstr>Presentación de PowerPoint</vt:lpstr>
      <vt:lpstr>Estructuras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Argumentos de línea de comandos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y Programación I</dc:title>
  <cp:lastModifiedBy>TOSHIBA</cp:lastModifiedBy>
  <cp:revision>35</cp:revision>
  <dcterms:modified xsi:type="dcterms:W3CDTF">2022-05-15T15:12:05Z</dcterms:modified>
</cp:coreProperties>
</file>